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82"/>
  </p:notesMasterIdLst>
  <p:sldIdLst>
    <p:sldId id="256" r:id="rId2"/>
    <p:sldId id="878" r:id="rId3"/>
    <p:sldId id="1012" r:id="rId4"/>
    <p:sldId id="1065" r:id="rId5"/>
    <p:sldId id="1066" r:id="rId6"/>
    <p:sldId id="1002" r:id="rId7"/>
    <p:sldId id="1011" r:id="rId8"/>
    <p:sldId id="1014" r:id="rId9"/>
    <p:sldId id="1015" r:id="rId10"/>
    <p:sldId id="1016" r:id="rId11"/>
    <p:sldId id="1017" r:id="rId12"/>
    <p:sldId id="1076" r:id="rId13"/>
    <p:sldId id="1075" r:id="rId14"/>
    <p:sldId id="1073" r:id="rId15"/>
    <p:sldId id="1074" r:id="rId16"/>
    <p:sldId id="1077" r:id="rId17"/>
    <p:sldId id="1078" r:id="rId18"/>
    <p:sldId id="1079" r:id="rId19"/>
    <p:sldId id="1018" r:id="rId20"/>
    <p:sldId id="1019" r:id="rId21"/>
    <p:sldId id="1020" r:id="rId22"/>
    <p:sldId id="1021" r:id="rId23"/>
    <p:sldId id="1032" r:id="rId24"/>
    <p:sldId id="1022" r:id="rId25"/>
    <p:sldId id="1023" r:id="rId26"/>
    <p:sldId id="1024" r:id="rId27"/>
    <p:sldId id="1030" r:id="rId28"/>
    <p:sldId id="1025" r:id="rId29"/>
    <p:sldId id="1026" r:id="rId30"/>
    <p:sldId id="1027" r:id="rId31"/>
    <p:sldId id="1028" r:id="rId32"/>
    <p:sldId id="1029" r:id="rId33"/>
    <p:sldId id="1034" r:id="rId34"/>
    <p:sldId id="1031" r:id="rId35"/>
    <p:sldId id="1033" r:id="rId36"/>
    <p:sldId id="1037" r:id="rId37"/>
    <p:sldId id="1035" r:id="rId38"/>
    <p:sldId id="1036" r:id="rId39"/>
    <p:sldId id="1053" r:id="rId40"/>
    <p:sldId id="1054" r:id="rId41"/>
    <p:sldId id="1055" r:id="rId42"/>
    <p:sldId id="1056" r:id="rId43"/>
    <p:sldId id="1057" r:id="rId44"/>
    <p:sldId id="1067" r:id="rId45"/>
    <p:sldId id="1068" r:id="rId46"/>
    <p:sldId id="1069" r:id="rId47"/>
    <p:sldId id="1070" r:id="rId48"/>
    <p:sldId id="1038" r:id="rId49"/>
    <p:sldId id="1039" r:id="rId50"/>
    <p:sldId id="1040" r:id="rId51"/>
    <p:sldId id="1041" r:id="rId52"/>
    <p:sldId id="1042" r:id="rId53"/>
    <p:sldId id="1058" r:id="rId54"/>
    <p:sldId id="1043" r:id="rId55"/>
    <p:sldId id="1044" r:id="rId56"/>
    <p:sldId id="1045" r:id="rId57"/>
    <p:sldId id="1046" r:id="rId58"/>
    <p:sldId id="1047" r:id="rId59"/>
    <p:sldId id="1081" r:id="rId60"/>
    <p:sldId id="1080" r:id="rId61"/>
    <p:sldId id="1082" r:id="rId62"/>
    <p:sldId id="1083" r:id="rId63"/>
    <p:sldId id="1084" r:id="rId64"/>
    <p:sldId id="1085" r:id="rId65"/>
    <p:sldId id="1086" r:id="rId66"/>
    <p:sldId id="1087" r:id="rId67"/>
    <p:sldId id="1088" r:id="rId68"/>
    <p:sldId id="1089" r:id="rId69"/>
    <p:sldId id="1090" r:id="rId70"/>
    <p:sldId id="1091" r:id="rId71"/>
    <p:sldId id="1048" r:id="rId72"/>
    <p:sldId id="1049" r:id="rId73"/>
    <p:sldId id="1050" r:id="rId74"/>
    <p:sldId id="1071" r:id="rId75"/>
    <p:sldId id="1051" r:id="rId76"/>
    <p:sldId id="1059" r:id="rId77"/>
    <p:sldId id="1064" r:id="rId78"/>
    <p:sldId id="1060" r:id="rId79"/>
    <p:sldId id="1061" r:id="rId80"/>
    <p:sldId id="106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76013" autoAdjust="0"/>
  </p:normalViewPr>
  <p:slideViewPr>
    <p:cSldViewPr snapToGrid="0">
      <p:cViewPr>
        <p:scale>
          <a:sx n="60" d="100"/>
          <a:sy n="60" d="100"/>
        </p:scale>
        <p:origin x="9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D7D6-7CE0-493E-A4B3-2F2BBA4C6373}"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79E0E-16AB-4F89-820A-CC33E439C0BE}" type="slidenum">
              <a:rPr lang="en-US" smtClean="0"/>
              <a:t>‹#›</a:t>
            </a:fld>
            <a:endParaRPr lang="en-US"/>
          </a:p>
        </p:txBody>
      </p:sp>
    </p:spTree>
    <p:extLst>
      <p:ext uri="{BB962C8B-B14F-4D97-AF65-F5344CB8AC3E}">
        <p14:creationId xmlns:p14="http://schemas.microsoft.com/office/powerpoint/2010/main" val="331921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a:t>
            </a:fld>
            <a:endParaRPr lang="en-US"/>
          </a:p>
        </p:txBody>
      </p:sp>
    </p:spTree>
    <p:extLst>
      <p:ext uri="{BB962C8B-B14F-4D97-AF65-F5344CB8AC3E}">
        <p14:creationId xmlns:p14="http://schemas.microsoft.com/office/powerpoint/2010/main" val="65076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12</a:t>
            </a:fld>
            <a:endParaRPr lang="en-US"/>
          </a:p>
        </p:txBody>
      </p:sp>
    </p:spTree>
    <p:extLst>
      <p:ext uri="{BB962C8B-B14F-4D97-AF65-F5344CB8AC3E}">
        <p14:creationId xmlns:p14="http://schemas.microsoft.com/office/powerpoint/2010/main" val="309795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13</a:t>
            </a:fld>
            <a:endParaRPr lang="en-US"/>
          </a:p>
        </p:txBody>
      </p:sp>
    </p:spTree>
    <p:extLst>
      <p:ext uri="{BB962C8B-B14F-4D97-AF65-F5344CB8AC3E}">
        <p14:creationId xmlns:p14="http://schemas.microsoft.com/office/powerpoint/2010/main" val="1038375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14</a:t>
            </a:fld>
            <a:endParaRPr lang="en-US"/>
          </a:p>
        </p:txBody>
      </p:sp>
    </p:spTree>
    <p:extLst>
      <p:ext uri="{BB962C8B-B14F-4D97-AF65-F5344CB8AC3E}">
        <p14:creationId xmlns:p14="http://schemas.microsoft.com/office/powerpoint/2010/main" val="425771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15</a:t>
            </a:fld>
            <a:endParaRPr lang="en-US"/>
          </a:p>
        </p:txBody>
      </p:sp>
    </p:spTree>
    <p:extLst>
      <p:ext uri="{BB962C8B-B14F-4D97-AF65-F5344CB8AC3E}">
        <p14:creationId xmlns:p14="http://schemas.microsoft.com/office/powerpoint/2010/main" val="3694440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16</a:t>
            </a:fld>
            <a:endParaRPr lang="en-US"/>
          </a:p>
        </p:txBody>
      </p:sp>
    </p:spTree>
    <p:extLst>
      <p:ext uri="{BB962C8B-B14F-4D97-AF65-F5344CB8AC3E}">
        <p14:creationId xmlns:p14="http://schemas.microsoft.com/office/powerpoint/2010/main" val="3828321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17</a:t>
            </a:fld>
            <a:endParaRPr lang="en-US"/>
          </a:p>
        </p:txBody>
      </p:sp>
    </p:spTree>
    <p:extLst>
      <p:ext uri="{BB962C8B-B14F-4D97-AF65-F5344CB8AC3E}">
        <p14:creationId xmlns:p14="http://schemas.microsoft.com/office/powerpoint/2010/main" val="33828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18</a:t>
            </a:fld>
            <a:endParaRPr lang="en-US"/>
          </a:p>
        </p:txBody>
      </p:sp>
    </p:spTree>
    <p:extLst>
      <p:ext uri="{BB962C8B-B14F-4D97-AF65-F5344CB8AC3E}">
        <p14:creationId xmlns:p14="http://schemas.microsoft.com/office/powerpoint/2010/main" val="313038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19</a:t>
            </a:fld>
            <a:endParaRPr lang="en-US"/>
          </a:p>
        </p:txBody>
      </p:sp>
    </p:spTree>
    <p:extLst>
      <p:ext uri="{BB962C8B-B14F-4D97-AF65-F5344CB8AC3E}">
        <p14:creationId xmlns:p14="http://schemas.microsoft.com/office/powerpoint/2010/main" val="381717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20</a:t>
            </a:fld>
            <a:endParaRPr lang="en-US"/>
          </a:p>
        </p:txBody>
      </p:sp>
    </p:spTree>
    <p:extLst>
      <p:ext uri="{BB962C8B-B14F-4D97-AF65-F5344CB8AC3E}">
        <p14:creationId xmlns:p14="http://schemas.microsoft.com/office/powerpoint/2010/main" val="100533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avoids the need to sync the disks of </a:t>
            </a:r>
            <a:r>
              <a:rPr lang="en-US" baseline="0" dirty="0" err="1"/>
              <a:t>chunkservers</a:t>
            </a:r>
            <a:r>
              <a:rPr lang="en-US" baseline="0" dirty="0"/>
              <a:t> and master with chunk location</a:t>
            </a:r>
          </a:p>
          <a:p>
            <a:r>
              <a:rPr lang="en-US" baseline="0" dirty="0"/>
              <a:t>(only need to sync master’s memory with </a:t>
            </a:r>
            <a:r>
              <a:rPr lang="en-US" baseline="0" dirty="0" err="1"/>
              <a:t>chunkservers</a:t>
            </a:r>
            <a:r>
              <a:rPr lang="en-US" baseline="0" dirty="0"/>
              <a:t> files system)</a:t>
            </a:r>
          </a:p>
          <a:p>
            <a:r>
              <a:rPr lang="en-US" baseline="0" dirty="0"/>
              <a:t>“</a:t>
            </a:r>
            <a:r>
              <a:rPr lang="en-US" dirty="0"/>
              <a:t>no point in trying to maintain a consistent view of this information on the master”</a:t>
            </a:r>
            <a:endParaRPr lang="he-IL" dirty="0"/>
          </a:p>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21</a:t>
            </a:fld>
            <a:endParaRPr lang="en-US"/>
          </a:p>
        </p:txBody>
      </p:sp>
    </p:spTree>
    <p:extLst>
      <p:ext uri="{BB962C8B-B14F-4D97-AF65-F5344CB8AC3E}">
        <p14:creationId xmlns:p14="http://schemas.microsoft.com/office/powerpoint/2010/main" val="401747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a:t>
            </a:fld>
            <a:endParaRPr lang="en-US"/>
          </a:p>
        </p:txBody>
      </p:sp>
    </p:spTree>
    <p:extLst>
      <p:ext uri="{BB962C8B-B14F-4D97-AF65-F5344CB8AC3E}">
        <p14:creationId xmlns:p14="http://schemas.microsoft.com/office/powerpoint/2010/main" val="2079558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22</a:t>
            </a:fld>
            <a:endParaRPr lang="en-US"/>
          </a:p>
        </p:txBody>
      </p:sp>
    </p:spTree>
    <p:extLst>
      <p:ext uri="{BB962C8B-B14F-4D97-AF65-F5344CB8AC3E}">
        <p14:creationId xmlns:p14="http://schemas.microsoft.com/office/powerpoint/2010/main" val="2215194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23</a:t>
            </a:fld>
            <a:endParaRPr lang="en-US"/>
          </a:p>
        </p:txBody>
      </p:sp>
    </p:spTree>
    <p:extLst>
      <p:ext uri="{BB962C8B-B14F-4D97-AF65-F5344CB8AC3E}">
        <p14:creationId xmlns:p14="http://schemas.microsoft.com/office/powerpoint/2010/main" val="606704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24</a:t>
            </a:fld>
            <a:endParaRPr lang="en-US"/>
          </a:p>
        </p:txBody>
      </p:sp>
    </p:spTree>
    <p:extLst>
      <p:ext uri="{BB962C8B-B14F-4D97-AF65-F5344CB8AC3E}">
        <p14:creationId xmlns:p14="http://schemas.microsoft.com/office/powerpoint/2010/main" val="175755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25</a:t>
            </a:fld>
            <a:endParaRPr lang="en-US"/>
          </a:p>
        </p:txBody>
      </p:sp>
    </p:spTree>
    <p:extLst>
      <p:ext uri="{BB962C8B-B14F-4D97-AF65-F5344CB8AC3E}">
        <p14:creationId xmlns:p14="http://schemas.microsoft.com/office/powerpoint/2010/main" val="3629356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26</a:t>
            </a:fld>
            <a:endParaRPr lang="en-US"/>
          </a:p>
        </p:txBody>
      </p:sp>
    </p:spTree>
    <p:extLst>
      <p:ext uri="{BB962C8B-B14F-4D97-AF65-F5344CB8AC3E}">
        <p14:creationId xmlns:p14="http://schemas.microsoft.com/office/powerpoint/2010/main" val="4144001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27</a:t>
            </a:fld>
            <a:endParaRPr lang="en-US"/>
          </a:p>
        </p:txBody>
      </p:sp>
    </p:spTree>
    <p:extLst>
      <p:ext uri="{BB962C8B-B14F-4D97-AF65-F5344CB8AC3E}">
        <p14:creationId xmlns:p14="http://schemas.microsoft.com/office/powerpoint/2010/main" val="3087561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28</a:t>
            </a:fld>
            <a:endParaRPr lang="en-US"/>
          </a:p>
        </p:txBody>
      </p:sp>
    </p:spTree>
    <p:extLst>
      <p:ext uri="{BB962C8B-B14F-4D97-AF65-F5344CB8AC3E}">
        <p14:creationId xmlns:p14="http://schemas.microsoft.com/office/powerpoint/2010/main" val="2289168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29</a:t>
            </a:fld>
            <a:endParaRPr lang="en-US"/>
          </a:p>
        </p:txBody>
      </p:sp>
    </p:spTree>
    <p:extLst>
      <p:ext uri="{BB962C8B-B14F-4D97-AF65-F5344CB8AC3E}">
        <p14:creationId xmlns:p14="http://schemas.microsoft.com/office/powerpoint/2010/main" val="3185809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30</a:t>
            </a:fld>
            <a:endParaRPr lang="en-US"/>
          </a:p>
        </p:txBody>
      </p:sp>
    </p:spTree>
    <p:extLst>
      <p:ext uri="{BB962C8B-B14F-4D97-AF65-F5344CB8AC3E}">
        <p14:creationId xmlns:p14="http://schemas.microsoft.com/office/powerpoint/2010/main" val="141142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31</a:t>
            </a:fld>
            <a:endParaRPr lang="en-US"/>
          </a:p>
        </p:txBody>
      </p:sp>
    </p:spTree>
    <p:extLst>
      <p:ext uri="{BB962C8B-B14F-4D97-AF65-F5344CB8AC3E}">
        <p14:creationId xmlns:p14="http://schemas.microsoft.com/office/powerpoint/2010/main" val="109977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a:t>
            </a:fld>
            <a:endParaRPr lang="en-US"/>
          </a:p>
        </p:txBody>
      </p:sp>
    </p:spTree>
    <p:extLst>
      <p:ext uri="{BB962C8B-B14F-4D97-AF65-F5344CB8AC3E}">
        <p14:creationId xmlns:p14="http://schemas.microsoft.com/office/powerpoint/2010/main" val="2897336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32</a:t>
            </a:fld>
            <a:endParaRPr lang="en-US"/>
          </a:p>
        </p:txBody>
      </p:sp>
    </p:spTree>
    <p:extLst>
      <p:ext uri="{BB962C8B-B14F-4D97-AF65-F5344CB8AC3E}">
        <p14:creationId xmlns:p14="http://schemas.microsoft.com/office/powerpoint/2010/main" val="848815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33</a:t>
            </a:fld>
            <a:endParaRPr lang="en-US"/>
          </a:p>
        </p:txBody>
      </p:sp>
    </p:spTree>
    <p:extLst>
      <p:ext uri="{BB962C8B-B14F-4D97-AF65-F5344CB8AC3E}">
        <p14:creationId xmlns:p14="http://schemas.microsoft.com/office/powerpoint/2010/main" val="1363863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34</a:t>
            </a:fld>
            <a:endParaRPr lang="en-US"/>
          </a:p>
        </p:txBody>
      </p:sp>
    </p:spTree>
    <p:extLst>
      <p:ext uri="{BB962C8B-B14F-4D97-AF65-F5344CB8AC3E}">
        <p14:creationId xmlns:p14="http://schemas.microsoft.com/office/powerpoint/2010/main" val="4223990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36</a:t>
            </a:fld>
            <a:endParaRPr lang="en-US"/>
          </a:p>
        </p:txBody>
      </p:sp>
    </p:spTree>
    <p:extLst>
      <p:ext uri="{BB962C8B-B14F-4D97-AF65-F5344CB8AC3E}">
        <p14:creationId xmlns:p14="http://schemas.microsoft.com/office/powerpoint/2010/main" val="161817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37</a:t>
            </a:fld>
            <a:endParaRPr lang="en-US"/>
          </a:p>
        </p:txBody>
      </p:sp>
    </p:spTree>
    <p:extLst>
      <p:ext uri="{BB962C8B-B14F-4D97-AF65-F5344CB8AC3E}">
        <p14:creationId xmlns:p14="http://schemas.microsoft.com/office/powerpoint/2010/main" val="478989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38</a:t>
            </a:fld>
            <a:endParaRPr lang="en-US"/>
          </a:p>
        </p:txBody>
      </p:sp>
    </p:spTree>
    <p:extLst>
      <p:ext uri="{BB962C8B-B14F-4D97-AF65-F5344CB8AC3E}">
        <p14:creationId xmlns:p14="http://schemas.microsoft.com/office/powerpoint/2010/main" val="127528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39</a:t>
            </a:fld>
            <a:endParaRPr lang="en-US"/>
          </a:p>
        </p:txBody>
      </p:sp>
    </p:spTree>
    <p:extLst>
      <p:ext uri="{BB962C8B-B14F-4D97-AF65-F5344CB8AC3E}">
        <p14:creationId xmlns:p14="http://schemas.microsoft.com/office/powerpoint/2010/main" val="41101599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40</a:t>
            </a:fld>
            <a:endParaRPr lang="en-US"/>
          </a:p>
        </p:txBody>
      </p:sp>
    </p:spTree>
    <p:extLst>
      <p:ext uri="{BB962C8B-B14F-4D97-AF65-F5344CB8AC3E}">
        <p14:creationId xmlns:p14="http://schemas.microsoft.com/office/powerpoint/2010/main" val="564192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41</a:t>
            </a:fld>
            <a:endParaRPr lang="en-US"/>
          </a:p>
        </p:txBody>
      </p:sp>
    </p:spTree>
    <p:extLst>
      <p:ext uri="{BB962C8B-B14F-4D97-AF65-F5344CB8AC3E}">
        <p14:creationId xmlns:p14="http://schemas.microsoft.com/office/powerpoint/2010/main" val="245478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42</a:t>
            </a:fld>
            <a:endParaRPr lang="en-US"/>
          </a:p>
        </p:txBody>
      </p:sp>
    </p:spTree>
    <p:extLst>
      <p:ext uri="{BB962C8B-B14F-4D97-AF65-F5344CB8AC3E}">
        <p14:creationId xmlns:p14="http://schemas.microsoft.com/office/powerpoint/2010/main" val="1731639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a:t>
            </a:fld>
            <a:endParaRPr lang="en-US"/>
          </a:p>
        </p:txBody>
      </p:sp>
    </p:spTree>
    <p:extLst>
      <p:ext uri="{BB962C8B-B14F-4D97-AF65-F5344CB8AC3E}">
        <p14:creationId xmlns:p14="http://schemas.microsoft.com/office/powerpoint/2010/main" val="3082429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43</a:t>
            </a:fld>
            <a:endParaRPr lang="en-US"/>
          </a:p>
        </p:txBody>
      </p:sp>
    </p:spTree>
    <p:extLst>
      <p:ext uri="{BB962C8B-B14F-4D97-AF65-F5344CB8AC3E}">
        <p14:creationId xmlns:p14="http://schemas.microsoft.com/office/powerpoint/2010/main" val="3096280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44</a:t>
            </a:fld>
            <a:endParaRPr lang="en-US"/>
          </a:p>
        </p:txBody>
      </p:sp>
    </p:spTree>
    <p:extLst>
      <p:ext uri="{BB962C8B-B14F-4D97-AF65-F5344CB8AC3E}">
        <p14:creationId xmlns:p14="http://schemas.microsoft.com/office/powerpoint/2010/main" val="323201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45</a:t>
            </a:fld>
            <a:endParaRPr lang="en-US"/>
          </a:p>
        </p:txBody>
      </p:sp>
    </p:spTree>
    <p:extLst>
      <p:ext uri="{BB962C8B-B14F-4D97-AF65-F5344CB8AC3E}">
        <p14:creationId xmlns:p14="http://schemas.microsoft.com/office/powerpoint/2010/main" val="2595656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46</a:t>
            </a:fld>
            <a:endParaRPr lang="en-US"/>
          </a:p>
        </p:txBody>
      </p:sp>
    </p:spTree>
    <p:extLst>
      <p:ext uri="{BB962C8B-B14F-4D97-AF65-F5344CB8AC3E}">
        <p14:creationId xmlns:p14="http://schemas.microsoft.com/office/powerpoint/2010/main" val="1121483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47</a:t>
            </a:fld>
            <a:endParaRPr lang="en-US"/>
          </a:p>
        </p:txBody>
      </p:sp>
    </p:spTree>
    <p:extLst>
      <p:ext uri="{BB962C8B-B14F-4D97-AF65-F5344CB8AC3E}">
        <p14:creationId xmlns:p14="http://schemas.microsoft.com/office/powerpoint/2010/main" val="3599839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48</a:t>
            </a:fld>
            <a:endParaRPr lang="en-US"/>
          </a:p>
        </p:txBody>
      </p:sp>
    </p:spTree>
    <p:extLst>
      <p:ext uri="{BB962C8B-B14F-4D97-AF65-F5344CB8AC3E}">
        <p14:creationId xmlns:p14="http://schemas.microsoft.com/office/powerpoint/2010/main" val="1516336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49</a:t>
            </a:fld>
            <a:endParaRPr lang="en-US"/>
          </a:p>
        </p:txBody>
      </p:sp>
    </p:spTree>
    <p:extLst>
      <p:ext uri="{BB962C8B-B14F-4D97-AF65-F5344CB8AC3E}">
        <p14:creationId xmlns:p14="http://schemas.microsoft.com/office/powerpoint/2010/main" val="2860472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50</a:t>
            </a:fld>
            <a:endParaRPr lang="en-US"/>
          </a:p>
        </p:txBody>
      </p:sp>
    </p:spTree>
    <p:extLst>
      <p:ext uri="{BB962C8B-B14F-4D97-AF65-F5344CB8AC3E}">
        <p14:creationId xmlns:p14="http://schemas.microsoft.com/office/powerpoint/2010/main" val="1382569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51</a:t>
            </a:fld>
            <a:endParaRPr lang="en-US"/>
          </a:p>
        </p:txBody>
      </p:sp>
    </p:spTree>
    <p:extLst>
      <p:ext uri="{BB962C8B-B14F-4D97-AF65-F5344CB8AC3E}">
        <p14:creationId xmlns:p14="http://schemas.microsoft.com/office/powerpoint/2010/main" val="193514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52</a:t>
            </a:fld>
            <a:endParaRPr lang="en-US"/>
          </a:p>
        </p:txBody>
      </p:sp>
    </p:spTree>
    <p:extLst>
      <p:ext uri="{BB962C8B-B14F-4D97-AF65-F5344CB8AC3E}">
        <p14:creationId xmlns:p14="http://schemas.microsoft.com/office/powerpoint/2010/main" val="504744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a:t>
            </a:fld>
            <a:endParaRPr lang="en-US"/>
          </a:p>
        </p:txBody>
      </p:sp>
    </p:spTree>
    <p:extLst>
      <p:ext uri="{BB962C8B-B14F-4D97-AF65-F5344CB8AC3E}">
        <p14:creationId xmlns:p14="http://schemas.microsoft.com/office/powerpoint/2010/main" val="26804373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54</a:t>
            </a:fld>
            <a:endParaRPr lang="en-US"/>
          </a:p>
        </p:txBody>
      </p:sp>
    </p:spTree>
    <p:extLst>
      <p:ext uri="{BB962C8B-B14F-4D97-AF65-F5344CB8AC3E}">
        <p14:creationId xmlns:p14="http://schemas.microsoft.com/office/powerpoint/2010/main" val="22987116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55</a:t>
            </a:fld>
            <a:endParaRPr lang="en-US"/>
          </a:p>
        </p:txBody>
      </p:sp>
    </p:spTree>
    <p:extLst>
      <p:ext uri="{BB962C8B-B14F-4D97-AF65-F5344CB8AC3E}">
        <p14:creationId xmlns:p14="http://schemas.microsoft.com/office/powerpoint/2010/main" val="1965081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56</a:t>
            </a:fld>
            <a:endParaRPr lang="en-US"/>
          </a:p>
        </p:txBody>
      </p:sp>
    </p:spTree>
    <p:extLst>
      <p:ext uri="{BB962C8B-B14F-4D97-AF65-F5344CB8AC3E}">
        <p14:creationId xmlns:p14="http://schemas.microsoft.com/office/powerpoint/2010/main" val="3761952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57</a:t>
            </a:fld>
            <a:endParaRPr lang="en-US"/>
          </a:p>
        </p:txBody>
      </p:sp>
    </p:spTree>
    <p:extLst>
      <p:ext uri="{BB962C8B-B14F-4D97-AF65-F5344CB8AC3E}">
        <p14:creationId xmlns:p14="http://schemas.microsoft.com/office/powerpoint/2010/main" val="2034553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58</a:t>
            </a:fld>
            <a:endParaRPr lang="en-US"/>
          </a:p>
        </p:txBody>
      </p:sp>
    </p:spTree>
    <p:extLst>
      <p:ext uri="{BB962C8B-B14F-4D97-AF65-F5344CB8AC3E}">
        <p14:creationId xmlns:p14="http://schemas.microsoft.com/office/powerpoint/2010/main" val="3000230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59</a:t>
            </a:fld>
            <a:endParaRPr lang="en-US"/>
          </a:p>
        </p:txBody>
      </p:sp>
    </p:spTree>
    <p:extLst>
      <p:ext uri="{BB962C8B-B14F-4D97-AF65-F5344CB8AC3E}">
        <p14:creationId xmlns:p14="http://schemas.microsoft.com/office/powerpoint/2010/main" val="2016670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60</a:t>
            </a:fld>
            <a:endParaRPr lang="en-US"/>
          </a:p>
        </p:txBody>
      </p:sp>
    </p:spTree>
    <p:extLst>
      <p:ext uri="{BB962C8B-B14F-4D97-AF65-F5344CB8AC3E}">
        <p14:creationId xmlns:p14="http://schemas.microsoft.com/office/powerpoint/2010/main" val="3395151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61</a:t>
            </a:fld>
            <a:endParaRPr lang="en-US"/>
          </a:p>
        </p:txBody>
      </p:sp>
    </p:spTree>
    <p:extLst>
      <p:ext uri="{BB962C8B-B14F-4D97-AF65-F5344CB8AC3E}">
        <p14:creationId xmlns:p14="http://schemas.microsoft.com/office/powerpoint/2010/main" val="3875185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62</a:t>
            </a:fld>
            <a:endParaRPr lang="en-US"/>
          </a:p>
        </p:txBody>
      </p:sp>
    </p:spTree>
    <p:extLst>
      <p:ext uri="{BB962C8B-B14F-4D97-AF65-F5344CB8AC3E}">
        <p14:creationId xmlns:p14="http://schemas.microsoft.com/office/powerpoint/2010/main" val="1948439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63</a:t>
            </a:fld>
            <a:endParaRPr lang="en-US"/>
          </a:p>
        </p:txBody>
      </p:sp>
    </p:spTree>
    <p:extLst>
      <p:ext uri="{BB962C8B-B14F-4D97-AF65-F5344CB8AC3E}">
        <p14:creationId xmlns:p14="http://schemas.microsoft.com/office/powerpoint/2010/main" val="2993130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8</a:t>
            </a:fld>
            <a:endParaRPr lang="en-US"/>
          </a:p>
        </p:txBody>
      </p:sp>
    </p:spTree>
    <p:extLst>
      <p:ext uri="{BB962C8B-B14F-4D97-AF65-F5344CB8AC3E}">
        <p14:creationId xmlns:p14="http://schemas.microsoft.com/office/powerpoint/2010/main" val="2351240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64</a:t>
            </a:fld>
            <a:endParaRPr lang="en-US"/>
          </a:p>
        </p:txBody>
      </p:sp>
    </p:spTree>
    <p:extLst>
      <p:ext uri="{BB962C8B-B14F-4D97-AF65-F5344CB8AC3E}">
        <p14:creationId xmlns:p14="http://schemas.microsoft.com/office/powerpoint/2010/main" val="674813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65</a:t>
            </a:fld>
            <a:endParaRPr lang="en-US"/>
          </a:p>
        </p:txBody>
      </p:sp>
    </p:spTree>
    <p:extLst>
      <p:ext uri="{BB962C8B-B14F-4D97-AF65-F5344CB8AC3E}">
        <p14:creationId xmlns:p14="http://schemas.microsoft.com/office/powerpoint/2010/main" val="2271779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66</a:t>
            </a:fld>
            <a:endParaRPr lang="en-US"/>
          </a:p>
        </p:txBody>
      </p:sp>
    </p:spTree>
    <p:extLst>
      <p:ext uri="{BB962C8B-B14F-4D97-AF65-F5344CB8AC3E}">
        <p14:creationId xmlns:p14="http://schemas.microsoft.com/office/powerpoint/2010/main" val="11162232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67</a:t>
            </a:fld>
            <a:endParaRPr lang="en-US"/>
          </a:p>
        </p:txBody>
      </p:sp>
    </p:spTree>
    <p:extLst>
      <p:ext uri="{BB962C8B-B14F-4D97-AF65-F5344CB8AC3E}">
        <p14:creationId xmlns:p14="http://schemas.microsoft.com/office/powerpoint/2010/main" val="1340935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68</a:t>
            </a:fld>
            <a:endParaRPr lang="en-US"/>
          </a:p>
        </p:txBody>
      </p:sp>
    </p:spTree>
    <p:extLst>
      <p:ext uri="{BB962C8B-B14F-4D97-AF65-F5344CB8AC3E}">
        <p14:creationId xmlns:p14="http://schemas.microsoft.com/office/powerpoint/2010/main" val="3194035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69</a:t>
            </a:fld>
            <a:endParaRPr lang="en-US"/>
          </a:p>
        </p:txBody>
      </p:sp>
    </p:spTree>
    <p:extLst>
      <p:ext uri="{BB962C8B-B14F-4D97-AF65-F5344CB8AC3E}">
        <p14:creationId xmlns:p14="http://schemas.microsoft.com/office/powerpoint/2010/main" val="38845307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70</a:t>
            </a:fld>
            <a:endParaRPr lang="en-US"/>
          </a:p>
        </p:txBody>
      </p:sp>
    </p:spTree>
    <p:extLst>
      <p:ext uri="{BB962C8B-B14F-4D97-AF65-F5344CB8AC3E}">
        <p14:creationId xmlns:p14="http://schemas.microsoft.com/office/powerpoint/2010/main" val="3368711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71</a:t>
            </a:fld>
            <a:endParaRPr lang="en-US"/>
          </a:p>
        </p:txBody>
      </p:sp>
    </p:spTree>
    <p:extLst>
      <p:ext uri="{BB962C8B-B14F-4D97-AF65-F5344CB8AC3E}">
        <p14:creationId xmlns:p14="http://schemas.microsoft.com/office/powerpoint/2010/main" val="22616993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72</a:t>
            </a:fld>
            <a:endParaRPr lang="en-US"/>
          </a:p>
        </p:txBody>
      </p:sp>
    </p:spTree>
    <p:extLst>
      <p:ext uri="{BB962C8B-B14F-4D97-AF65-F5344CB8AC3E}">
        <p14:creationId xmlns:p14="http://schemas.microsoft.com/office/powerpoint/2010/main" val="23767604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73</a:t>
            </a:fld>
            <a:endParaRPr lang="en-US"/>
          </a:p>
        </p:txBody>
      </p:sp>
    </p:spTree>
    <p:extLst>
      <p:ext uri="{BB962C8B-B14F-4D97-AF65-F5344CB8AC3E}">
        <p14:creationId xmlns:p14="http://schemas.microsoft.com/office/powerpoint/2010/main" val="4005091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9</a:t>
            </a:fld>
            <a:endParaRPr lang="en-US"/>
          </a:p>
        </p:txBody>
      </p:sp>
    </p:spTree>
    <p:extLst>
      <p:ext uri="{BB962C8B-B14F-4D97-AF65-F5344CB8AC3E}">
        <p14:creationId xmlns:p14="http://schemas.microsoft.com/office/powerpoint/2010/main" val="2081099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74</a:t>
            </a:fld>
            <a:endParaRPr lang="en-US"/>
          </a:p>
        </p:txBody>
      </p:sp>
    </p:spTree>
    <p:extLst>
      <p:ext uri="{BB962C8B-B14F-4D97-AF65-F5344CB8AC3E}">
        <p14:creationId xmlns:p14="http://schemas.microsoft.com/office/powerpoint/2010/main" val="34053469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75</a:t>
            </a:fld>
            <a:endParaRPr lang="en-US"/>
          </a:p>
        </p:txBody>
      </p:sp>
    </p:spTree>
    <p:extLst>
      <p:ext uri="{BB962C8B-B14F-4D97-AF65-F5344CB8AC3E}">
        <p14:creationId xmlns:p14="http://schemas.microsoft.com/office/powerpoint/2010/main" val="14482028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4000" dirty="0"/>
              <a:t>The map phase reads the task’s split/HDFS blocks from </a:t>
            </a:r>
            <a:r>
              <a:rPr lang="en-US" sz="4000" dirty="0" err="1"/>
              <a:t>HDFS,parses</a:t>
            </a:r>
            <a:r>
              <a:rPr lang="en-US" sz="4000" dirty="0"/>
              <a:t> it into records (key/value pairs), and applies the map function to each record.</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dirty="0"/>
              <a:t>After the map function has been applied to each input record, the commit phase registers the final output with the </a:t>
            </a:r>
            <a:r>
              <a:rPr lang="en-US" sz="4000" dirty="0" err="1"/>
              <a:t>TaskTracker</a:t>
            </a:r>
            <a:r>
              <a:rPr lang="en-US" sz="4000" dirty="0"/>
              <a:t>, which then informs the </a:t>
            </a:r>
            <a:r>
              <a:rPr lang="en-US" sz="4000" dirty="0" err="1"/>
              <a:t>JobTracker</a:t>
            </a:r>
            <a:r>
              <a:rPr lang="en-US" sz="4000" dirty="0"/>
              <a:t> that the task has finished executing.</a:t>
            </a:r>
          </a:p>
          <a:p>
            <a:endParaRPr lang="en-IL" sz="4000" dirty="0"/>
          </a:p>
        </p:txBody>
      </p:sp>
      <p:sp>
        <p:nvSpPr>
          <p:cNvPr id="4" name="Slide Number Placeholder 3"/>
          <p:cNvSpPr>
            <a:spLocks noGrp="1"/>
          </p:cNvSpPr>
          <p:nvPr>
            <p:ph type="sldNum" sz="quarter" idx="5"/>
          </p:nvPr>
        </p:nvSpPr>
        <p:spPr/>
        <p:txBody>
          <a:bodyPr/>
          <a:lstStyle/>
          <a:p>
            <a:fld id="{D2379E0E-16AB-4F89-820A-CC33E439C0BE}" type="slidenum">
              <a:rPr lang="en-US" smtClean="0"/>
              <a:t>76</a:t>
            </a:fld>
            <a:endParaRPr lang="en-US"/>
          </a:p>
        </p:txBody>
      </p:sp>
    </p:spTree>
    <p:extLst>
      <p:ext uri="{BB962C8B-B14F-4D97-AF65-F5344CB8AC3E}">
        <p14:creationId xmlns:p14="http://schemas.microsoft.com/office/powerpoint/2010/main" val="9172595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a reduce task fetches data from  ach map task by issuing HTTP requests to a configurable number of </a:t>
            </a:r>
            <a:r>
              <a:rPr lang="en-US" sz="4000" dirty="0" err="1"/>
              <a:t>TaskTrackers</a:t>
            </a:r>
            <a:r>
              <a:rPr lang="en-US" sz="4000" dirty="0"/>
              <a:t> at once (5 by default). The Job-</a:t>
            </a:r>
          </a:p>
          <a:p>
            <a:r>
              <a:rPr lang="en-US" sz="4000" dirty="0"/>
              <a:t>Tracker relays the location of every </a:t>
            </a:r>
            <a:r>
              <a:rPr lang="en-US" sz="4000" dirty="0" err="1"/>
              <a:t>TaskTracker</a:t>
            </a:r>
            <a:r>
              <a:rPr lang="en-US" sz="4000" dirty="0"/>
              <a:t> that hosts map output to every </a:t>
            </a:r>
            <a:r>
              <a:rPr lang="en-US" sz="4000" dirty="0" err="1"/>
              <a:t>TaskTracker</a:t>
            </a:r>
            <a:r>
              <a:rPr lang="en-US" sz="4000" dirty="0"/>
              <a:t> that is executing a reduce task. Note that a reduce task cannot fetch the output of a map task until the map has finished executing and committed its final output to disk</a:t>
            </a:r>
          </a:p>
          <a:p>
            <a:endParaRPr lang="en-US" sz="4000" dirty="0"/>
          </a:p>
          <a:p>
            <a:endParaRPr lang="en-US" sz="4000" dirty="0"/>
          </a:p>
        </p:txBody>
      </p:sp>
      <p:sp>
        <p:nvSpPr>
          <p:cNvPr id="4" name="Slide Number Placeholder 3"/>
          <p:cNvSpPr>
            <a:spLocks noGrp="1"/>
          </p:cNvSpPr>
          <p:nvPr>
            <p:ph type="sldNum" sz="quarter" idx="5"/>
          </p:nvPr>
        </p:nvSpPr>
        <p:spPr/>
        <p:txBody>
          <a:bodyPr/>
          <a:lstStyle/>
          <a:p>
            <a:fld id="{D2379E0E-16AB-4F89-820A-CC33E439C0BE}" type="slidenum">
              <a:rPr lang="en-US" smtClean="0"/>
              <a:t>77</a:t>
            </a:fld>
            <a:endParaRPr lang="en-US"/>
          </a:p>
        </p:txBody>
      </p:sp>
    </p:spTree>
    <p:extLst>
      <p:ext uri="{BB962C8B-B14F-4D97-AF65-F5344CB8AC3E}">
        <p14:creationId xmlns:p14="http://schemas.microsoft.com/office/powerpoint/2010/main" val="21713739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design, the output of both map and reduce tasks is written to disk before it can be consumed. This is particularly expensive for reduce tasks, because their output is written to HDFS. Output materialization simplifies fault tolerance, because it reduces the amount of state that must be restored to consistency after a node failure. If any task (either map or reduce) fails, the </a:t>
            </a:r>
            <a:r>
              <a:rPr lang="en-US" dirty="0" err="1"/>
              <a:t>JobTracker</a:t>
            </a:r>
            <a:r>
              <a:rPr lang="en-US" dirty="0"/>
              <a:t> simply schedules a new task to perform the same work as the failed task.</a:t>
            </a:r>
          </a:p>
          <a:p>
            <a:endParaRPr lang="en-US" dirty="0"/>
          </a:p>
          <a:p>
            <a:endParaRPr lang="en-US" dirty="0"/>
          </a:p>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78</a:t>
            </a:fld>
            <a:endParaRPr lang="en-US"/>
          </a:p>
        </p:txBody>
      </p:sp>
    </p:spTree>
    <p:extLst>
      <p:ext uri="{BB962C8B-B14F-4D97-AF65-F5344CB8AC3E}">
        <p14:creationId xmlns:p14="http://schemas.microsoft.com/office/powerpoint/2010/main" val="5208007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79</a:t>
            </a:fld>
            <a:endParaRPr lang="en-US"/>
          </a:p>
        </p:txBody>
      </p:sp>
    </p:spTree>
    <p:extLst>
      <p:ext uri="{BB962C8B-B14F-4D97-AF65-F5344CB8AC3E}">
        <p14:creationId xmlns:p14="http://schemas.microsoft.com/office/powerpoint/2010/main" val="2335956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Reducer</a:t>
            </a:r>
            <a:r>
              <a:rPr lang="en-US" baseline="0" dirty="0"/>
              <a:t>-side: map tuples according to the join columns. So each reducer gets the matching tuples,</a:t>
            </a:r>
          </a:p>
          <a:p>
            <a:r>
              <a:rPr lang="en-US" baseline="0" dirty="0"/>
              <a:t>and only needs to do the cross product</a:t>
            </a:r>
          </a:p>
          <a:p>
            <a:endParaRPr lang="en-US" baseline="0" dirty="0"/>
          </a:p>
          <a:p>
            <a:r>
              <a:rPr lang="en-US" baseline="0" dirty="0"/>
              <a:t>Mapper-side: each mapper reads a tuple and searches for matching tuples in the other table</a:t>
            </a:r>
          </a:p>
          <a:p>
            <a:r>
              <a:rPr lang="en-US" baseline="0" dirty="0"/>
              <a:t>In-memory join: load one table to all mappers, and have each mapper get chunks of the other table.</a:t>
            </a:r>
          </a:p>
          <a:p>
            <a:r>
              <a:rPr lang="en-US" baseline="0" dirty="0"/>
              <a:t>                    Stripped variant: load parts of one table to all mappers, compute the joints to that part</a:t>
            </a:r>
          </a:p>
          <a:p>
            <a:r>
              <a:rPr lang="en-US" baseline="0" dirty="0"/>
              <a:t>		and then repeat with the other parts (think of symmetric replicate and partition)</a:t>
            </a:r>
          </a:p>
          <a:p>
            <a:r>
              <a:rPr lang="en-US" baseline="0" dirty="0"/>
              <a:t>                    Memcached – use a distributed memory instead of a regular memory</a:t>
            </a:r>
          </a:p>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80</a:t>
            </a:fld>
            <a:endParaRPr lang="en-US"/>
          </a:p>
        </p:txBody>
      </p:sp>
    </p:spTree>
    <p:extLst>
      <p:ext uri="{BB962C8B-B14F-4D97-AF65-F5344CB8AC3E}">
        <p14:creationId xmlns:p14="http://schemas.microsoft.com/office/powerpoint/2010/main" val="3042091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10</a:t>
            </a:fld>
            <a:endParaRPr lang="en-US"/>
          </a:p>
        </p:txBody>
      </p:sp>
    </p:spTree>
    <p:extLst>
      <p:ext uri="{BB962C8B-B14F-4D97-AF65-F5344CB8AC3E}">
        <p14:creationId xmlns:p14="http://schemas.microsoft.com/office/powerpoint/2010/main" val="1667810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379E0E-16AB-4F89-820A-CC33E439C0BE}" type="slidenum">
              <a:rPr lang="en-US" smtClean="0"/>
              <a:t>11</a:t>
            </a:fld>
            <a:endParaRPr lang="en-US"/>
          </a:p>
        </p:txBody>
      </p:sp>
    </p:spTree>
    <p:extLst>
      <p:ext uri="{BB962C8B-B14F-4D97-AF65-F5344CB8AC3E}">
        <p14:creationId xmlns:p14="http://schemas.microsoft.com/office/powerpoint/2010/main" val="2612651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D5E9C8-7B4F-48D5-B522-69B087D7B55D}" type="datetime1">
              <a:rPr lang="en-US" smtClean="0"/>
              <a:t>12/1/2022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5D13691-4256-4255-B783-96F0D219885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2209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97F59C-91EF-46A1-8584-1CE39C12C6FE}"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364712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8813D-E8D9-492D-8262-6CA1615AA1CB}"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3964292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E941B8-770A-436F-8456-F1F829D67421}" type="datetime1">
              <a:rPr lang="en-US" smtClean="0"/>
              <a:t>12/1/2022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D13691-4256-4255-B783-96F0D219885A}" type="slidenum">
              <a:rPr lang="en-US" smtClean="0"/>
              <a:t>‹#›</a:t>
            </a:fld>
            <a:endParaRPr lang="en-US"/>
          </a:p>
        </p:txBody>
      </p:sp>
      <p:pic>
        <p:nvPicPr>
          <p:cNvPr id="8" name="Picture 7" descr="Text, logo&#10;&#10;Description automatically generated with medium confidence">
            <a:extLst>
              <a:ext uri="{FF2B5EF4-FFF2-40B4-BE49-F238E27FC236}">
                <a16:creationId xmlns:a16="http://schemas.microsoft.com/office/drawing/2014/main" id="{9595FE2C-CA7F-4D70-826D-6746D243BE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7232" y="5981789"/>
            <a:ext cx="1305799" cy="784136"/>
          </a:xfrm>
          <a:prstGeom prst="rect">
            <a:avLst/>
          </a:prstGeom>
        </p:spPr>
      </p:pic>
    </p:spTree>
    <p:extLst>
      <p:ext uri="{BB962C8B-B14F-4D97-AF65-F5344CB8AC3E}">
        <p14:creationId xmlns:p14="http://schemas.microsoft.com/office/powerpoint/2010/main" val="3271164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673881-F611-4090-A04C-EEA5FB15CDCE}"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D13691-4256-4255-B783-96F0D219885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9475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8D13F-0D80-4518-8908-1660F11D331E}"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260298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E1E3D-4181-4A7D-933D-ACC6F2BC30EF}" type="datetime1">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3235750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B9AF71-5930-4D97-9E6A-A0DB6707FF9D}" type="datetime1">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381043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738E2-93B2-472C-AC94-78D76D167959}" type="datetime1">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322449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82F7AE3-9D53-4B95-89DF-8CF2D02D6923}"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70204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E7DF218-6FBE-4ADB-AA21-28A240229DDB}"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D13691-4256-4255-B783-96F0D219885A}" type="slidenum">
              <a:rPr lang="en-US" smtClean="0"/>
              <a:t>‹#›</a:t>
            </a:fld>
            <a:endParaRPr lang="en-US"/>
          </a:p>
        </p:txBody>
      </p:sp>
    </p:spTree>
    <p:extLst>
      <p:ext uri="{BB962C8B-B14F-4D97-AF65-F5344CB8AC3E}">
        <p14:creationId xmlns:p14="http://schemas.microsoft.com/office/powerpoint/2010/main" val="738749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1B0D0E5A-9CE0-45A6-86CF-90EA206C3B0F}" type="datetime1">
              <a:rPr lang="en-US" smtClean="0"/>
              <a:t>12/1/2022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5D13691-4256-4255-B783-96F0D219885A}" type="slidenum">
              <a:rPr lang="en-US" smtClean="0"/>
              <a:t>‹#›</a:t>
            </a:fld>
            <a:endParaRPr lang="en-US"/>
          </a:p>
        </p:txBody>
      </p:sp>
    </p:spTree>
    <p:extLst>
      <p:ext uri="{BB962C8B-B14F-4D97-AF65-F5344CB8AC3E}">
        <p14:creationId xmlns:p14="http://schemas.microsoft.com/office/powerpoint/2010/main" val="224552829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maelfabien.github.io/bigdata/MapReduc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l.acm.org/doi/pdf/10.1145/945445.945450?casa_token=NUq8ASJHJQkAAAAA:0HED7LBJR_ZRYpFtwJ2tfRDeWLqWt_-vxvUusmEqycUvZ4emXnbeh9UUwTIVN4O3dmy9fmbluz4XDB0"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0062" y="1372572"/>
            <a:ext cx="10331317" cy="1834260"/>
          </a:xfrm>
        </p:spPr>
        <p:txBody>
          <a:bodyPr anchor="b">
            <a:normAutofit/>
          </a:bodyPr>
          <a:lstStyle/>
          <a:p>
            <a:r>
              <a:rPr lang="en-US" sz="6000" b="1" dirty="0"/>
              <a:t>Big Data Platforms</a:t>
            </a:r>
          </a:p>
        </p:txBody>
      </p:sp>
      <p:sp>
        <p:nvSpPr>
          <p:cNvPr id="3" name="Subtitle 2"/>
          <p:cNvSpPr>
            <a:spLocks noGrp="1"/>
          </p:cNvSpPr>
          <p:nvPr>
            <p:ph type="subTitle" idx="1"/>
          </p:nvPr>
        </p:nvSpPr>
        <p:spPr>
          <a:xfrm>
            <a:off x="710063" y="3418415"/>
            <a:ext cx="10505928" cy="2513753"/>
          </a:xfrm>
          <a:noFill/>
        </p:spPr>
        <p:txBody>
          <a:bodyPr anchor="t">
            <a:normAutofit/>
          </a:bodyPr>
          <a:lstStyle/>
          <a:p>
            <a:r>
              <a:rPr lang="en-US" sz="4700" dirty="0">
                <a:solidFill>
                  <a:schemeClr val="tx1"/>
                </a:solidFill>
              </a:rPr>
              <a:t>Lecture 4 – Hadoop</a:t>
            </a:r>
            <a:endParaRPr lang="en-US" sz="2800" dirty="0">
              <a:solidFill>
                <a:schemeClr val="tx1"/>
              </a:solidFill>
            </a:endParaRPr>
          </a:p>
          <a:p>
            <a:r>
              <a:rPr lang="en-US" sz="3000" dirty="0">
                <a:solidFill>
                  <a:schemeClr val="tx1"/>
                </a:solidFill>
              </a:rPr>
              <a:t>Lecturer: Shay Sakazi</a:t>
            </a:r>
          </a:p>
          <a:p>
            <a:r>
              <a:rPr lang="en-US" sz="3000" dirty="0">
                <a:solidFill>
                  <a:schemeClr val="tx1"/>
                </a:solidFill>
              </a:rPr>
              <a:t>Teaching Assistants: Yarden Fogel &amp; Roei Arpaly</a:t>
            </a:r>
          </a:p>
        </p:txBody>
      </p:sp>
      <p:cxnSp>
        <p:nvCxnSpPr>
          <p:cNvPr id="5" name="Straight Connector 4">
            <a:extLst>
              <a:ext uri="{FF2B5EF4-FFF2-40B4-BE49-F238E27FC236}">
                <a16:creationId xmlns:a16="http://schemas.microsoft.com/office/drawing/2014/main" id="{380D8A05-4C5C-482C-9818-B04E6FF4419C}"/>
              </a:ext>
            </a:extLst>
          </p:cNvPr>
          <p:cNvCxnSpPr>
            <a:cxnSpLocks/>
          </p:cNvCxnSpPr>
          <p:nvPr/>
        </p:nvCxnSpPr>
        <p:spPr>
          <a:xfrm>
            <a:off x="811530" y="3206832"/>
            <a:ext cx="7772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643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Goals of GFS</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Performance - Optimize actions like read, write or create files.</a:t>
            </a:r>
          </a:p>
          <a:p>
            <a:endParaRPr lang="en-US" sz="2800" dirty="0"/>
          </a:p>
          <a:p>
            <a:r>
              <a:rPr lang="en-US" sz="2800" dirty="0"/>
              <a:t>Scalability – easy way of adding capacity to the system</a:t>
            </a:r>
          </a:p>
          <a:p>
            <a:endParaRPr lang="en-US" sz="2800" dirty="0"/>
          </a:p>
          <a:p>
            <a:r>
              <a:rPr lang="en-US" sz="2800" dirty="0"/>
              <a:t>Reliability – be able to work with failures (</a:t>
            </a:r>
            <a:r>
              <a:rPr lang="en-US" sz="2800" dirty="0" err="1"/>
              <a:t>achive</a:t>
            </a:r>
            <a:r>
              <a:rPr lang="en-US" sz="2800" dirty="0"/>
              <a:t> with redundancy)</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10</a:t>
            </a:fld>
            <a:endParaRPr lang="en-US"/>
          </a:p>
        </p:txBody>
      </p:sp>
    </p:spTree>
    <p:extLst>
      <p:ext uri="{BB962C8B-B14F-4D97-AF65-F5344CB8AC3E}">
        <p14:creationId xmlns:p14="http://schemas.microsoft.com/office/powerpoint/2010/main" val="1225546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Design of GFS</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Similar API to other file system</a:t>
            </a:r>
          </a:p>
          <a:p>
            <a:pPr lvl="1"/>
            <a:r>
              <a:rPr lang="en-US" sz="2600" dirty="0"/>
              <a:t>Create/delete</a:t>
            </a:r>
          </a:p>
          <a:p>
            <a:pPr lvl="1"/>
            <a:r>
              <a:rPr lang="en-US" sz="2600" dirty="0"/>
              <a:t>Open/close</a:t>
            </a:r>
          </a:p>
          <a:p>
            <a:pPr lvl="1"/>
            <a:r>
              <a:rPr lang="en-US" sz="2600" dirty="0"/>
              <a:t>Read/write</a:t>
            </a:r>
          </a:p>
          <a:p>
            <a:pPr lvl="1"/>
            <a:endParaRPr lang="en-US" sz="2600" dirty="0"/>
          </a:p>
          <a:p>
            <a:r>
              <a:rPr lang="en-US" sz="2800" dirty="0"/>
              <a:t>Special operations</a:t>
            </a:r>
          </a:p>
          <a:p>
            <a:pPr lvl="1"/>
            <a:r>
              <a:rPr lang="en-US" sz="2600" b="1" dirty="0"/>
              <a:t>Snapshot</a:t>
            </a:r>
            <a:r>
              <a:rPr lang="en-US" sz="2600" dirty="0"/>
              <a:t> – create a copy of a file or a directory tree at low cost (create three replicas of the file in different servers)</a:t>
            </a:r>
          </a:p>
          <a:p>
            <a:pPr lvl="1"/>
            <a:r>
              <a:rPr lang="en-US" sz="2600" b="1" dirty="0"/>
              <a:t>Append</a:t>
            </a:r>
            <a:r>
              <a:rPr lang="en-US" sz="2600" dirty="0"/>
              <a:t> – allows clients to add information to an existing file without overwriting previously written data</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11</a:t>
            </a:fld>
            <a:endParaRPr lang="en-US"/>
          </a:p>
        </p:txBody>
      </p:sp>
    </p:spTree>
    <p:extLst>
      <p:ext uri="{BB962C8B-B14F-4D97-AF65-F5344CB8AC3E}">
        <p14:creationId xmlns:p14="http://schemas.microsoft.com/office/powerpoint/2010/main" val="2500868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Architecture (Analogy)</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12</a:t>
            </a:fld>
            <a:endParaRPr lang="en-US" dirty="0"/>
          </a:p>
        </p:txBody>
      </p:sp>
      <p:sp>
        <p:nvSpPr>
          <p:cNvPr id="5" name="Content Placeholder 2">
            <a:extLst>
              <a:ext uri="{FF2B5EF4-FFF2-40B4-BE49-F238E27FC236}">
                <a16:creationId xmlns:a16="http://schemas.microsoft.com/office/drawing/2014/main" id="{F84776FB-447B-8D0D-B9F4-407846B04115}"/>
              </a:ext>
            </a:extLst>
          </p:cNvPr>
          <p:cNvSpPr>
            <a:spLocks noGrp="1"/>
          </p:cNvSpPr>
          <p:nvPr>
            <p:ph idx="1"/>
          </p:nvPr>
        </p:nvSpPr>
        <p:spPr>
          <a:xfrm>
            <a:off x="1179576" y="1353312"/>
            <a:ext cx="9692640" cy="4892040"/>
          </a:xfrm>
        </p:spPr>
        <p:txBody>
          <a:bodyPr>
            <a:normAutofit/>
          </a:bodyPr>
          <a:lstStyle/>
          <a:p>
            <a:r>
              <a:rPr lang="en-US" sz="2800" b="1" dirty="0"/>
              <a:t>On a single-machine FS:</a:t>
            </a:r>
          </a:p>
          <a:p>
            <a:pPr lvl="1"/>
            <a:r>
              <a:rPr lang="en-US" sz="2800" dirty="0"/>
              <a:t>An upper layer maintains the metadata, and the user access to a file</a:t>
            </a:r>
          </a:p>
          <a:p>
            <a:pPr lvl="1"/>
            <a:r>
              <a:rPr lang="en-US" sz="2800" dirty="0"/>
              <a:t>A lower layer (i.e., disk) stores the data in units called “blocks”</a:t>
            </a:r>
          </a:p>
          <a:p>
            <a:pPr lvl="1"/>
            <a:endParaRPr lang="en-US" sz="2800" dirty="0"/>
          </a:p>
          <a:p>
            <a:r>
              <a:rPr lang="en-US" sz="2800" b="1" dirty="0"/>
              <a:t>In the GFS:</a:t>
            </a:r>
          </a:p>
          <a:p>
            <a:pPr lvl="1"/>
            <a:r>
              <a:rPr lang="en-US" sz="2800" dirty="0"/>
              <a:t>A master process maintains the metadata, and the user's access.</a:t>
            </a:r>
          </a:p>
          <a:p>
            <a:pPr lvl="1"/>
            <a:r>
              <a:rPr lang="en-US" sz="2800" dirty="0"/>
              <a:t>A lower layer (i.e., a set of chunk servers) stores the data in units called “chunks”</a:t>
            </a:r>
          </a:p>
        </p:txBody>
      </p:sp>
    </p:spTree>
    <p:extLst>
      <p:ext uri="{BB962C8B-B14F-4D97-AF65-F5344CB8AC3E}">
        <p14:creationId xmlns:p14="http://schemas.microsoft.com/office/powerpoint/2010/main" val="228486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Architecture – overview</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13</a:t>
            </a:fld>
            <a:endParaRPr lang="en-US" dirty="0"/>
          </a:p>
        </p:txBody>
      </p:sp>
      <p:pic>
        <p:nvPicPr>
          <p:cNvPr id="5" name="Picture 4">
            <a:extLst>
              <a:ext uri="{FF2B5EF4-FFF2-40B4-BE49-F238E27FC236}">
                <a16:creationId xmlns:a16="http://schemas.microsoft.com/office/drawing/2014/main" id="{EB61F7CC-9F59-A1AE-BFD1-C909E1167467}"/>
              </a:ext>
            </a:extLst>
          </p:cNvPr>
          <p:cNvPicPr>
            <a:picLocks noChangeAspect="1"/>
          </p:cNvPicPr>
          <p:nvPr/>
        </p:nvPicPr>
        <p:blipFill>
          <a:blip r:embed="rId3"/>
          <a:stretch>
            <a:fillRect/>
          </a:stretch>
        </p:blipFill>
        <p:spPr>
          <a:xfrm>
            <a:off x="1781175" y="1491615"/>
            <a:ext cx="8267700" cy="4210050"/>
          </a:xfrm>
          <a:prstGeom prst="rect">
            <a:avLst/>
          </a:prstGeom>
        </p:spPr>
      </p:pic>
    </p:spTree>
    <p:extLst>
      <p:ext uri="{BB962C8B-B14F-4D97-AF65-F5344CB8AC3E}">
        <p14:creationId xmlns:p14="http://schemas.microsoft.com/office/powerpoint/2010/main" val="231235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             GFS Architecture - Master</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14</a:t>
            </a:fld>
            <a:endParaRPr lang="en-US" dirty="0"/>
          </a:p>
        </p:txBody>
      </p:sp>
      <p:pic>
        <p:nvPicPr>
          <p:cNvPr id="5" name="Picture 4">
            <a:extLst>
              <a:ext uri="{FF2B5EF4-FFF2-40B4-BE49-F238E27FC236}">
                <a16:creationId xmlns:a16="http://schemas.microsoft.com/office/drawing/2014/main" id="{F7E0F1EB-5B59-4463-0431-B4282546D5C5}"/>
              </a:ext>
            </a:extLst>
          </p:cNvPr>
          <p:cNvPicPr>
            <a:picLocks noChangeAspect="1"/>
          </p:cNvPicPr>
          <p:nvPr/>
        </p:nvPicPr>
        <p:blipFill>
          <a:blip r:embed="rId3"/>
          <a:stretch>
            <a:fillRect/>
          </a:stretch>
        </p:blipFill>
        <p:spPr>
          <a:xfrm>
            <a:off x="190500" y="103721"/>
            <a:ext cx="3810000" cy="1272009"/>
          </a:xfrm>
          <a:prstGeom prst="rect">
            <a:avLst/>
          </a:prstGeom>
        </p:spPr>
      </p:pic>
      <p:sp>
        <p:nvSpPr>
          <p:cNvPr id="6" name="Content Placeholder 2">
            <a:extLst>
              <a:ext uri="{FF2B5EF4-FFF2-40B4-BE49-F238E27FC236}">
                <a16:creationId xmlns:a16="http://schemas.microsoft.com/office/drawing/2014/main" id="{A4281608-EBBC-4CC9-8728-ABF4F69C6096}"/>
              </a:ext>
            </a:extLst>
          </p:cNvPr>
          <p:cNvSpPr>
            <a:spLocks noGrp="1"/>
          </p:cNvSpPr>
          <p:nvPr>
            <p:ph idx="1"/>
          </p:nvPr>
        </p:nvSpPr>
        <p:spPr>
          <a:xfrm>
            <a:off x="1179576" y="1762124"/>
            <a:ext cx="9692640" cy="4483227"/>
          </a:xfrm>
        </p:spPr>
        <p:txBody>
          <a:bodyPr>
            <a:normAutofit/>
          </a:bodyPr>
          <a:lstStyle/>
          <a:p>
            <a:r>
              <a:rPr lang="en-US" sz="2800" dirty="0"/>
              <a:t>A single process running on a separate machine</a:t>
            </a:r>
          </a:p>
          <a:p>
            <a:endParaRPr lang="en-US" sz="2800" dirty="0"/>
          </a:p>
          <a:p>
            <a:r>
              <a:rPr lang="en-US" sz="2800" dirty="0"/>
              <a:t>Stores all metadata</a:t>
            </a:r>
            <a:endParaRPr lang="he-IL" sz="2800" dirty="0"/>
          </a:p>
          <a:p>
            <a:pPr lvl="1"/>
            <a:r>
              <a:rPr lang="en-US" sz="2600" dirty="0"/>
              <a:t>File namespace</a:t>
            </a:r>
          </a:p>
          <a:p>
            <a:pPr lvl="1"/>
            <a:r>
              <a:rPr lang="en-US" sz="2600" dirty="0"/>
              <a:t>File to chunk mapping</a:t>
            </a:r>
          </a:p>
          <a:p>
            <a:pPr lvl="1"/>
            <a:r>
              <a:rPr lang="en-US" sz="2600" dirty="0"/>
              <a:t>Chunk location information</a:t>
            </a:r>
          </a:p>
          <a:p>
            <a:pPr lvl="1"/>
            <a:r>
              <a:rPr lang="en-US" sz="2600" dirty="0"/>
              <a:t>Access control information</a:t>
            </a:r>
          </a:p>
          <a:p>
            <a:pPr lvl="1"/>
            <a:r>
              <a:rPr lang="en-US" sz="2600" dirty="0"/>
              <a:t>Chunk version numbers</a:t>
            </a:r>
          </a:p>
          <a:p>
            <a:pPr lvl="1"/>
            <a:r>
              <a:rPr lang="en-US" sz="2600" dirty="0"/>
              <a:t>Etc.</a:t>
            </a:r>
          </a:p>
        </p:txBody>
      </p:sp>
    </p:spTree>
    <p:extLst>
      <p:ext uri="{BB962C8B-B14F-4D97-AF65-F5344CB8AC3E}">
        <p14:creationId xmlns:p14="http://schemas.microsoft.com/office/powerpoint/2010/main" val="31583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fontScale="90000"/>
          </a:bodyPr>
          <a:lstStyle/>
          <a:p>
            <a:pPr algn="ctr"/>
            <a:r>
              <a:rPr lang="en-US" b="1" dirty="0"/>
              <a:t>	 		GFS Architecture – Chunk server</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15</a:t>
            </a:fld>
            <a:endParaRPr lang="en-US" dirty="0"/>
          </a:p>
        </p:txBody>
      </p:sp>
      <p:pic>
        <p:nvPicPr>
          <p:cNvPr id="6" name="Picture 5">
            <a:extLst>
              <a:ext uri="{FF2B5EF4-FFF2-40B4-BE49-F238E27FC236}">
                <a16:creationId xmlns:a16="http://schemas.microsoft.com/office/drawing/2014/main" id="{A386A5A5-DD60-7AC5-412F-1A181EE2EC81}"/>
              </a:ext>
            </a:extLst>
          </p:cNvPr>
          <p:cNvPicPr>
            <a:picLocks noChangeAspect="1"/>
          </p:cNvPicPr>
          <p:nvPr/>
        </p:nvPicPr>
        <p:blipFill>
          <a:blip r:embed="rId3"/>
          <a:stretch>
            <a:fillRect/>
          </a:stretch>
        </p:blipFill>
        <p:spPr>
          <a:xfrm>
            <a:off x="0" y="32494"/>
            <a:ext cx="3773908" cy="1414463"/>
          </a:xfrm>
          <a:prstGeom prst="rect">
            <a:avLst/>
          </a:prstGeom>
        </p:spPr>
      </p:pic>
      <p:sp>
        <p:nvSpPr>
          <p:cNvPr id="7" name="Content Placeholder 2">
            <a:extLst>
              <a:ext uri="{FF2B5EF4-FFF2-40B4-BE49-F238E27FC236}">
                <a16:creationId xmlns:a16="http://schemas.microsoft.com/office/drawing/2014/main" id="{7C78CED9-2D3F-2E98-F2BC-BE0477422356}"/>
              </a:ext>
            </a:extLst>
          </p:cNvPr>
          <p:cNvSpPr>
            <a:spLocks noGrp="1"/>
          </p:cNvSpPr>
          <p:nvPr>
            <p:ph idx="1"/>
          </p:nvPr>
        </p:nvSpPr>
        <p:spPr>
          <a:xfrm>
            <a:off x="1179576" y="1762124"/>
            <a:ext cx="9692640" cy="4483227"/>
          </a:xfrm>
        </p:spPr>
        <p:txBody>
          <a:bodyPr>
            <a:normAutofit fontScale="92500"/>
          </a:bodyPr>
          <a:lstStyle/>
          <a:p>
            <a:r>
              <a:rPr lang="en-US" sz="2800" dirty="0"/>
              <a:t>The chunk server's stores data as Linux files on local disks</a:t>
            </a:r>
          </a:p>
          <a:p>
            <a:endParaRPr lang="en-US" sz="2800" dirty="0"/>
          </a:p>
          <a:p>
            <a:r>
              <a:rPr lang="en-US" sz="2800" dirty="0"/>
              <a:t>The stored data is divided into chunks (64MB), which are replicated in the network a minimum of three times.</a:t>
            </a:r>
          </a:p>
          <a:p>
            <a:endParaRPr lang="en-US" sz="2800" dirty="0"/>
          </a:p>
          <a:p>
            <a:r>
              <a:rPr lang="en-US" sz="2800" dirty="0"/>
              <a:t>The large chunk size reduces network overhead</a:t>
            </a:r>
          </a:p>
          <a:p>
            <a:endParaRPr lang="en-US" sz="2800" dirty="0"/>
          </a:p>
          <a:p>
            <a:r>
              <a:rPr lang="en-US" sz="2800" dirty="0"/>
              <a:t>Files are stored in hierarchical directories identified by path names</a:t>
            </a:r>
          </a:p>
        </p:txBody>
      </p:sp>
    </p:spTree>
    <p:extLst>
      <p:ext uri="{BB962C8B-B14F-4D97-AF65-F5344CB8AC3E}">
        <p14:creationId xmlns:p14="http://schemas.microsoft.com/office/powerpoint/2010/main" val="35550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Architecture - Chunk</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16</a:t>
            </a:fld>
            <a:endParaRPr lang="en-US" dirty="0"/>
          </a:p>
        </p:txBody>
      </p:sp>
      <p:sp>
        <p:nvSpPr>
          <p:cNvPr id="5" name="Content Placeholder 2">
            <a:extLst>
              <a:ext uri="{FF2B5EF4-FFF2-40B4-BE49-F238E27FC236}">
                <a16:creationId xmlns:a16="http://schemas.microsoft.com/office/drawing/2014/main" id="{F84776FB-447B-8D0D-B9F4-407846B04115}"/>
              </a:ext>
            </a:extLst>
          </p:cNvPr>
          <p:cNvSpPr>
            <a:spLocks noGrp="1"/>
          </p:cNvSpPr>
          <p:nvPr>
            <p:ph idx="1"/>
          </p:nvPr>
        </p:nvSpPr>
        <p:spPr>
          <a:xfrm>
            <a:off x="1179576" y="1353312"/>
            <a:ext cx="9692640" cy="4892040"/>
          </a:xfrm>
        </p:spPr>
        <p:txBody>
          <a:bodyPr>
            <a:normAutofit/>
          </a:bodyPr>
          <a:lstStyle/>
          <a:p>
            <a:r>
              <a:rPr lang="en-US" sz="2800" dirty="0"/>
              <a:t>Analogous to block, except larger</a:t>
            </a:r>
          </a:p>
          <a:p>
            <a:r>
              <a:rPr lang="en-US" sz="2800" dirty="0"/>
              <a:t>Size: 64MB</a:t>
            </a:r>
          </a:p>
          <a:p>
            <a:r>
              <a:rPr lang="en-US" sz="2800" dirty="0"/>
              <a:t>Stored on chunk server as file</a:t>
            </a:r>
          </a:p>
          <a:p>
            <a:r>
              <a:rPr lang="en-US" sz="2800" dirty="0"/>
              <a:t>Chunk handle used to reference a chunk</a:t>
            </a:r>
          </a:p>
          <a:p>
            <a:r>
              <a:rPr lang="en-US" sz="2800" dirty="0"/>
              <a:t>Chunk replicated across multiple chunk servers</a:t>
            </a:r>
          </a:p>
          <a:p>
            <a:r>
              <a:rPr lang="en-US" sz="2800" dirty="0"/>
              <a:t>Note: There are hundreds of chunk servers in a GFS cluster distributed over multiple racks.</a:t>
            </a:r>
          </a:p>
        </p:txBody>
      </p:sp>
    </p:spTree>
    <p:extLst>
      <p:ext uri="{BB962C8B-B14F-4D97-AF65-F5344CB8AC3E}">
        <p14:creationId xmlns:p14="http://schemas.microsoft.com/office/powerpoint/2010/main" val="2958433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78" y="461010"/>
            <a:ext cx="10859262" cy="747932"/>
          </a:xfrm>
        </p:spPr>
        <p:txBody>
          <a:bodyPr>
            <a:noAutofit/>
          </a:bodyPr>
          <a:lstStyle/>
          <a:p>
            <a:pPr algn="ctr"/>
            <a:r>
              <a:rPr lang="en-US" sz="4000" b="1" dirty="0"/>
              <a:t>GFS Architecture – </a:t>
            </a:r>
            <a:br>
              <a:rPr lang="en-US" sz="4000" b="1" dirty="0"/>
            </a:br>
            <a:r>
              <a:rPr lang="en-US" sz="4000" b="1" dirty="0"/>
              <a:t>Master &lt;-&gt; Chunk server communication</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17</a:t>
            </a:fld>
            <a:endParaRPr lang="en-US" dirty="0"/>
          </a:p>
        </p:txBody>
      </p:sp>
      <p:sp>
        <p:nvSpPr>
          <p:cNvPr id="6" name="Content Placeholder 2">
            <a:extLst>
              <a:ext uri="{FF2B5EF4-FFF2-40B4-BE49-F238E27FC236}">
                <a16:creationId xmlns:a16="http://schemas.microsoft.com/office/drawing/2014/main" id="{A4281608-EBBC-4CC9-8728-ABF4F69C6096}"/>
              </a:ext>
            </a:extLst>
          </p:cNvPr>
          <p:cNvSpPr>
            <a:spLocks noGrp="1"/>
          </p:cNvSpPr>
          <p:nvPr>
            <p:ph idx="1"/>
          </p:nvPr>
        </p:nvSpPr>
        <p:spPr>
          <a:xfrm>
            <a:off x="934021" y="1688973"/>
            <a:ext cx="9858375" cy="4483227"/>
          </a:xfrm>
        </p:spPr>
        <p:txBody>
          <a:bodyPr>
            <a:normAutofit/>
          </a:bodyPr>
          <a:lstStyle/>
          <a:p>
            <a:r>
              <a:rPr lang="en-US" sz="2800" dirty="0"/>
              <a:t>Master and chunk servers communicate regularly to obtain state:</a:t>
            </a:r>
          </a:p>
          <a:p>
            <a:pPr lvl="1"/>
            <a:r>
              <a:rPr lang="en-US" sz="2800" dirty="0"/>
              <a:t>Is chunk server down?</a:t>
            </a:r>
          </a:p>
          <a:p>
            <a:pPr lvl="1"/>
            <a:r>
              <a:rPr lang="en-US" sz="2800" dirty="0"/>
              <a:t>Are there disk failures on chunk server?</a:t>
            </a:r>
          </a:p>
          <a:p>
            <a:pPr lvl="1"/>
            <a:r>
              <a:rPr lang="en-US" sz="2800" dirty="0"/>
              <a:t>Are any replicas corrupted?</a:t>
            </a:r>
          </a:p>
          <a:p>
            <a:pPr lvl="1"/>
            <a:r>
              <a:rPr lang="en-US" sz="2800" dirty="0"/>
              <a:t>Which chunk replicas does chunk server store?</a:t>
            </a:r>
          </a:p>
          <a:p>
            <a:pPr lvl="1"/>
            <a:endParaRPr lang="en-US" sz="2800" dirty="0"/>
          </a:p>
          <a:p>
            <a:r>
              <a:rPr lang="en-US" sz="2800" dirty="0"/>
              <a:t>Master sends instructions to chunk server:</a:t>
            </a:r>
          </a:p>
          <a:p>
            <a:pPr lvl="1"/>
            <a:r>
              <a:rPr lang="en-US" sz="2800" dirty="0"/>
              <a:t>Delete existing chunk</a:t>
            </a:r>
          </a:p>
          <a:p>
            <a:pPr lvl="1"/>
            <a:r>
              <a:rPr lang="en-US" sz="2800" dirty="0"/>
              <a:t>Create new chunk</a:t>
            </a:r>
          </a:p>
        </p:txBody>
      </p:sp>
    </p:spTree>
    <p:extLst>
      <p:ext uri="{BB962C8B-B14F-4D97-AF65-F5344CB8AC3E}">
        <p14:creationId xmlns:p14="http://schemas.microsoft.com/office/powerpoint/2010/main" val="54808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578" y="461010"/>
            <a:ext cx="10859262" cy="747932"/>
          </a:xfrm>
        </p:spPr>
        <p:txBody>
          <a:bodyPr>
            <a:noAutofit/>
          </a:bodyPr>
          <a:lstStyle/>
          <a:p>
            <a:pPr algn="ctr"/>
            <a:r>
              <a:rPr lang="en-US" sz="4000" b="1" dirty="0"/>
              <a:t>GFS Architecture – Serving requests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18</a:t>
            </a:fld>
            <a:endParaRPr lang="en-US" dirty="0"/>
          </a:p>
        </p:txBody>
      </p:sp>
      <p:sp>
        <p:nvSpPr>
          <p:cNvPr id="6" name="Content Placeholder 2">
            <a:extLst>
              <a:ext uri="{FF2B5EF4-FFF2-40B4-BE49-F238E27FC236}">
                <a16:creationId xmlns:a16="http://schemas.microsoft.com/office/drawing/2014/main" id="{A4281608-EBBC-4CC9-8728-ABF4F69C6096}"/>
              </a:ext>
            </a:extLst>
          </p:cNvPr>
          <p:cNvSpPr>
            <a:spLocks noGrp="1"/>
          </p:cNvSpPr>
          <p:nvPr>
            <p:ph idx="1"/>
          </p:nvPr>
        </p:nvSpPr>
        <p:spPr>
          <a:xfrm>
            <a:off x="934021" y="1688973"/>
            <a:ext cx="9858375" cy="4483227"/>
          </a:xfrm>
        </p:spPr>
        <p:txBody>
          <a:bodyPr>
            <a:normAutofit/>
          </a:bodyPr>
          <a:lstStyle/>
          <a:p>
            <a:r>
              <a:rPr lang="en-US" sz="2800" dirty="0"/>
              <a:t>Client retrieves metadata for operation from master</a:t>
            </a:r>
          </a:p>
          <a:p>
            <a:r>
              <a:rPr lang="en-US" sz="2800" dirty="0"/>
              <a:t>Read/Write data flows between client and chunk server</a:t>
            </a:r>
          </a:p>
          <a:p>
            <a:pPr marL="0" indent="0">
              <a:buNone/>
            </a:pPr>
            <a:endParaRPr lang="en-US" sz="2800" dirty="0"/>
          </a:p>
        </p:txBody>
      </p:sp>
    </p:spTree>
    <p:extLst>
      <p:ext uri="{BB962C8B-B14F-4D97-AF65-F5344CB8AC3E}">
        <p14:creationId xmlns:p14="http://schemas.microsoft.com/office/powerpoint/2010/main" val="998379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Architecture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19</a:t>
            </a:fld>
            <a:endParaRPr lang="en-US" dirty="0"/>
          </a:p>
        </p:txBody>
      </p:sp>
      <p:pic>
        <p:nvPicPr>
          <p:cNvPr id="7" name="Picture 6">
            <a:extLst>
              <a:ext uri="{FF2B5EF4-FFF2-40B4-BE49-F238E27FC236}">
                <a16:creationId xmlns:a16="http://schemas.microsoft.com/office/drawing/2014/main" id="{528219F4-0078-0E02-76C9-1E9A81137BA0}"/>
              </a:ext>
            </a:extLst>
          </p:cNvPr>
          <p:cNvPicPr>
            <a:picLocks noChangeAspect="1"/>
          </p:cNvPicPr>
          <p:nvPr/>
        </p:nvPicPr>
        <p:blipFill>
          <a:blip r:embed="rId3"/>
          <a:stretch>
            <a:fillRect/>
          </a:stretch>
        </p:blipFill>
        <p:spPr>
          <a:xfrm>
            <a:off x="1268838" y="2091203"/>
            <a:ext cx="9562518" cy="3709522"/>
          </a:xfrm>
          <a:prstGeom prst="rect">
            <a:avLst/>
          </a:prstGeom>
        </p:spPr>
      </p:pic>
      <p:sp>
        <p:nvSpPr>
          <p:cNvPr id="8" name="TextBox 7">
            <a:extLst>
              <a:ext uri="{FF2B5EF4-FFF2-40B4-BE49-F238E27FC236}">
                <a16:creationId xmlns:a16="http://schemas.microsoft.com/office/drawing/2014/main" id="{6777191C-E87E-830A-EF57-FAF6B6F032C5}"/>
              </a:ext>
            </a:extLst>
          </p:cNvPr>
          <p:cNvSpPr txBox="1"/>
          <p:nvPr/>
        </p:nvSpPr>
        <p:spPr>
          <a:xfrm>
            <a:off x="3952875" y="1295400"/>
            <a:ext cx="1762125" cy="923330"/>
          </a:xfrm>
          <a:prstGeom prst="rect">
            <a:avLst/>
          </a:prstGeom>
          <a:noFill/>
        </p:spPr>
        <p:txBody>
          <a:bodyPr wrap="square" rtlCol="0">
            <a:spAutoFit/>
          </a:bodyPr>
          <a:lstStyle/>
          <a:p>
            <a:r>
              <a:rPr lang="en-US" dirty="0"/>
              <a:t>Single master that access by the clients</a:t>
            </a:r>
            <a:endParaRPr lang="en-IL" dirty="0"/>
          </a:p>
        </p:txBody>
      </p:sp>
      <p:sp>
        <p:nvSpPr>
          <p:cNvPr id="9" name="TextBox 8">
            <a:extLst>
              <a:ext uri="{FF2B5EF4-FFF2-40B4-BE49-F238E27FC236}">
                <a16:creationId xmlns:a16="http://schemas.microsoft.com/office/drawing/2014/main" id="{54AA51BF-3616-7F22-825D-6AFD6C16AE59}"/>
              </a:ext>
            </a:extLst>
          </p:cNvPr>
          <p:cNvSpPr txBox="1"/>
          <p:nvPr/>
        </p:nvSpPr>
        <p:spPr>
          <a:xfrm>
            <a:off x="5867400" y="1332905"/>
            <a:ext cx="2419350" cy="923330"/>
          </a:xfrm>
          <a:prstGeom prst="rect">
            <a:avLst/>
          </a:prstGeom>
          <a:noFill/>
        </p:spPr>
        <p:txBody>
          <a:bodyPr wrap="square" rtlCol="0">
            <a:spAutoFit/>
          </a:bodyPr>
          <a:lstStyle/>
          <a:p>
            <a:r>
              <a:rPr lang="en-US" dirty="0"/>
              <a:t>The files are divided to 64MB chunks with a unique chunk id</a:t>
            </a:r>
            <a:endParaRPr lang="en-IL" dirty="0"/>
          </a:p>
        </p:txBody>
      </p:sp>
      <p:sp>
        <p:nvSpPr>
          <p:cNvPr id="10" name="TextBox 9">
            <a:extLst>
              <a:ext uri="{FF2B5EF4-FFF2-40B4-BE49-F238E27FC236}">
                <a16:creationId xmlns:a16="http://schemas.microsoft.com/office/drawing/2014/main" id="{3EC21BD7-F3FE-E2F9-3A5F-72479348C87A}"/>
              </a:ext>
            </a:extLst>
          </p:cNvPr>
          <p:cNvSpPr txBox="1"/>
          <p:nvPr/>
        </p:nvSpPr>
        <p:spPr>
          <a:xfrm>
            <a:off x="6687311" y="5790426"/>
            <a:ext cx="2828163" cy="923330"/>
          </a:xfrm>
          <a:prstGeom prst="rect">
            <a:avLst/>
          </a:prstGeom>
          <a:noFill/>
        </p:spPr>
        <p:txBody>
          <a:bodyPr wrap="square" rtlCol="0">
            <a:spAutoFit/>
          </a:bodyPr>
          <a:lstStyle/>
          <a:p>
            <a:r>
              <a:rPr lang="en-US" dirty="0"/>
              <a:t>The files are like those in original OS, but they are distributed over the system</a:t>
            </a:r>
            <a:endParaRPr lang="en-IL" dirty="0"/>
          </a:p>
        </p:txBody>
      </p:sp>
    </p:spTree>
    <p:extLst>
      <p:ext uri="{BB962C8B-B14F-4D97-AF65-F5344CB8AC3E}">
        <p14:creationId xmlns:p14="http://schemas.microsoft.com/office/powerpoint/2010/main" val="3365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74DC446-F400-4375-8AC4-9C6F73AF708E}"/>
              </a:ext>
            </a:extLst>
          </p:cNvPr>
          <p:cNvSpPr txBox="1">
            <a:spLocks/>
          </p:cNvSpPr>
          <p:nvPr/>
        </p:nvSpPr>
        <p:spPr>
          <a:xfrm>
            <a:off x="1179575" y="1353312"/>
            <a:ext cx="9692639" cy="48920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754380" indent="-571500">
              <a:spcBef>
                <a:spcPts val="500"/>
              </a:spcBef>
              <a:spcAft>
                <a:spcPts val="0"/>
              </a:spcAft>
              <a:buFont typeface="Arial" panose="020B0604020202020204" pitchFamily="34" charset="0"/>
              <a:buChar char="•"/>
            </a:pPr>
            <a:r>
              <a:rPr lang="en-US" sz="3600" dirty="0">
                <a:solidFill>
                  <a:prstClr val="black"/>
                </a:solidFill>
              </a:rPr>
              <a:t>Distributed system</a:t>
            </a:r>
          </a:p>
          <a:p>
            <a:pPr marL="754380" indent="-571500">
              <a:spcBef>
                <a:spcPts val="500"/>
              </a:spcBef>
              <a:spcAft>
                <a:spcPts val="0"/>
              </a:spcAft>
              <a:buFont typeface="Arial" panose="020B0604020202020204" pitchFamily="34" charset="0"/>
              <a:buChar char="•"/>
            </a:pPr>
            <a:r>
              <a:rPr lang="en-US" sz="3600" dirty="0">
                <a:solidFill>
                  <a:prstClr val="black"/>
                </a:solidFill>
              </a:rPr>
              <a:t>CAP</a:t>
            </a:r>
          </a:p>
          <a:p>
            <a:pPr marL="754380" indent="-571500">
              <a:spcBef>
                <a:spcPts val="500"/>
              </a:spcBef>
              <a:spcAft>
                <a:spcPts val="0"/>
              </a:spcAft>
              <a:buFont typeface="Arial" panose="020B0604020202020204" pitchFamily="34" charset="0"/>
              <a:buChar char="•"/>
            </a:pPr>
            <a:r>
              <a:rPr lang="en-US" sz="3600" dirty="0">
                <a:solidFill>
                  <a:prstClr val="black"/>
                </a:solidFill>
              </a:rPr>
              <a:t>Strong and Weak consistency</a:t>
            </a:r>
          </a:p>
          <a:p>
            <a:pPr marL="754380" indent="-571500">
              <a:spcBef>
                <a:spcPts val="500"/>
              </a:spcBef>
              <a:spcAft>
                <a:spcPts val="0"/>
              </a:spcAft>
              <a:buFont typeface="Arial" panose="020B0604020202020204" pitchFamily="34" charset="0"/>
              <a:buChar char="•"/>
            </a:pPr>
            <a:r>
              <a:rPr lang="en-US" sz="3600" dirty="0">
                <a:solidFill>
                  <a:prstClr val="black"/>
                </a:solidFill>
              </a:rPr>
              <a:t>NoSQL databases types</a:t>
            </a:r>
          </a:p>
          <a:p>
            <a:pPr marL="754380" indent="-571500">
              <a:spcBef>
                <a:spcPts val="500"/>
              </a:spcBef>
              <a:spcAft>
                <a:spcPts val="0"/>
              </a:spcAft>
              <a:buFont typeface="Arial" panose="020B0604020202020204" pitchFamily="34" charset="0"/>
              <a:buChar char="•"/>
            </a:pPr>
            <a:r>
              <a:rPr lang="en-US" sz="3600" dirty="0">
                <a:solidFill>
                  <a:prstClr val="black"/>
                </a:solidFill>
              </a:rPr>
              <a:t>How to choose databases</a:t>
            </a:r>
          </a:p>
          <a:p>
            <a:pPr marL="754380" indent="-571500">
              <a:spcBef>
                <a:spcPts val="500"/>
              </a:spcBef>
              <a:spcAft>
                <a:spcPts val="0"/>
              </a:spcAft>
              <a:buFont typeface="Arial" panose="020B0604020202020204" pitchFamily="34" charset="0"/>
              <a:buChar char="•"/>
            </a:pPr>
            <a:r>
              <a:rPr lang="en-US" sz="3600" dirty="0">
                <a:solidFill>
                  <a:prstClr val="black"/>
                </a:solidFill>
              </a:rPr>
              <a:t>RDBMS vs. NoSQL</a:t>
            </a:r>
          </a:p>
          <a:p>
            <a:pPr marL="754380" indent="-571500">
              <a:spcBef>
                <a:spcPts val="500"/>
              </a:spcBef>
              <a:spcAft>
                <a:spcPts val="0"/>
              </a:spcAft>
              <a:buFont typeface="Arial" panose="020B0604020202020204" pitchFamily="34" charset="0"/>
              <a:buChar char="•"/>
            </a:pPr>
            <a:endParaRPr lang="en-US" sz="3600" dirty="0">
              <a:solidFill>
                <a:prstClr val="black"/>
              </a:solidFill>
            </a:endParaRPr>
          </a:p>
          <a:p>
            <a:pPr marL="571500" indent="-571500">
              <a:lnSpc>
                <a:spcPct val="90000"/>
              </a:lnSpc>
              <a:spcBef>
                <a:spcPts val="1000"/>
              </a:spcBef>
              <a:spcAft>
                <a:spcPts val="0"/>
              </a:spcAft>
              <a:buFont typeface="Arial" panose="020B0604020202020204" pitchFamily="34" charset="0"/>
              <a:buChar char="•"/>
            </a:pPr>
            <a:endParaRPr lang="en-US" sz="3600" dirty="0">
              <a:solidFill>
                <a:prstClr val="black"/>
              </a:solidFill>
            </a:endParaRPr>
          </a:p>
        </p:txBody>
      </p:sp>
      <p:sp>
        <p:nvSpPr>
          <p:cNvPr id="3" name="Title 1">
            <a:extLst>
              <a:ext uri="{FF2B5EF4-FFF2-40B4-BE49-F238E27FC236}">
                <a16:creationId xmlns:a16="http://schemas.microsoft.com/office/drawing/2014/main" id="{8166D215-041D-44F8-BB22-FB6249AB76D0}"/>
              </a:ext>
            </a:extLst>
          </p:cNvPr>
          <p:cNvSpPr txBox="1">
            <a:spLocks/>
          </p:cNvSpPr>
          <p:nvPr/>
        </p:nvSpPr>
        <p:spPr>
          <a:xfrm>
            <a:off x="1261872" y="365760"/>
            <a:ext cx="9692640" cy="74793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4500" b="1" dirty="0"/>
              <a:t>Previous lecture</a:t>
            </a:r>
          </a:p>
        </p:txBody>
      </p:sp>
      <p:sp>
        <p:nvSpPr>
          <p:cNvPr id="2" name="Slide Number Placeholder 1">
            <a:extLst>
              <a:ext uri="{FF2B5EF4-FFF2-40B4-BE49-F238E27FC236}">
                <a16:creationId xmlns:a16="http://schemas.microsoft.com/office/drawing/2014/main" id="{30E807BC-1560-51E0-9756-9E873BD99ED7}"/>
              </a:ext>
            </a:extLst>
          </p:cNvPr>
          <p:cNvSpPr>
            <a:spLocks noGrp="1"/>
          </p:cNvSpPr>
          <p:nvPr>
            <p:ph type="sldNum" sz="quarter" idx="12"/>
          </p:nvPr>
        </p:nvSpPr>
        <p:spPr/>
        <p:txBody>
          <a:bodyPr>
            <a:normAutofit lnSpcReduction="10000"/>
          </a:bodyPr>
          <a:lstStyle/>
          <a:p>
            <a:fld id="{05D13691-4256-4255-B783-96F0D219885A}" type="slidenum">
              <a:rPr lang="en-US" smtClean="0"/>
              <a:t>2</a:t>
            </a:fld>
            <a:endParaRPr lang="en-US"/>
          </a:p>
        </p:txBody>
      </p:sp>
    </p:spTree>
    <p:extLst>
      <p:ext uri="{BB962C8B-B14F-4D97-AF65-F5344CB8AC3E}">
        <p14:creationId xmlns:p14="http://schemas.microsoft.com/office/powerpoint/2010/main" val="335662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Chunks are Large</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Data is stored in 64Mb files</a:t>
            </a:r>
          </a:p>
          <a:p>
            <a:r>
              <a:rPr lang="en-US" sz="2800" dirty="0"/>
              <a:t>Each such file is called a chunk</a:t>
            </a:r>
          </a:p>
          <a:p>
            <a:r>
              <a:rPr lang="en-US" sz="2800" dirty="0"/>
              <a:t>Why big chunks?</a:t>
            </a:r>
          </a:p>
          <a:p>
            <a:pPr lvl="1"/>
            <a:r>
              <a:rPr lang="en-US" sz="2800" dirty="0"/>
              <a:t>Fewer requests for meta-data</a:t>
            </a:r>
          </a:p>
          <a:p>
            <a:pPr lvl="1"/>
            <a:r>
              <a:rPr lang="en-US" sz="2800" dirty="0"/>
              <a:t>Fewer meta-data elements (can store in-memory)</a:t>
            </a:r>
          </a:p>
          <a:p>
            <a:pPr lvl="1"/>
            <a:r>
              <a:rPr lang="en-US" sz="2800" dirty="0"/>
              <a:t>Encourages clients to perform multiple operations on the same chunk (less network)</a:t>
            </a:r>
          </a:p>
          <a:p>
            <a:r>
              <a:rPr lang="en-US" sz="2800" dirty="0"/>
              <a:t>Disadvantages of big chunks?</a:t>
            </a:r>
          </a:p>
          <a:p>
            <a:endParaRPr lang="en-US"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20</a:t>
            </a:fld>
            <a:endParaRPr lang="en-US"/>
          </a:p>
        </p:txBody>
      </p:sp>
    </p:spTree>
    <p:extLst>
      <p:ext uri="{BB962C8B-B14F-4D97-AF65-F5344CB8AC3E}">
        <p14:creationId xmlns:p14="http://schemas.microsoft.com/office/powerpoint/2010/main" val="3806357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Meta data</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lnSpcReduction="10000"/>
          </a:bodyPr>
          <a:lstStyle/>
          <a:p>
            <a:r>
              <a:rPr lang="en-US" sz="2800" dirty="0"/>
              <a:t>The master stores meta data about files</a:t>
            </a:r>
          </a:p>
          <a:p>
            <a:pPr marL="971550" lvl="1" indent="-514350">
              <a:buFont typeface="+mj-lt"/>
              <a:buAutoNum type="arabicPeriod"/>
            </a:pPr>
            <a:r>
              <a:rPr lang="en-US" sz="2800" dirty="0"/>
              <a:t>File namespace (directory structure)</a:t>
            </a:r>
          </a:p>
          <a:p>
            <a:pPr marL="971550" lvl="1" indent="-514350">
              <a:buFont typeface="+mj-lt"/>
              <a:buAutoNum type="arabicPeriod"/>
            </a:pPr>
            <a:r>
              <a:rPr lang="en-US" sz="2800" dirty="0"/>
              <a:t>Mapping of files to chunks</a:t>
            </a:r>
          </a:p>
          <a:p>
            <a:pPr marL="971550" lvl="1" indent="-514350">
              <a:buFont typeface="+mj-lt"/>
              <a:buAutoNum type="arabicPeriod"/>
            </a:pPr>
            <a:r>
              <a:rPr lang="en-US" sz="2800" dirty="0"/>
              <a:t>The location of each chunk (which </a:t>
            </a:r>
            <a:r>
              <a:rPr lang="en-US" sz="2800" dirty="0" err="1"/>
              <a:t>chunkservers</a:t>
            </a:r>
            <a:r>
              <a:rPr lang="en-US" sz="2800" dirty="0"/>
              <a:t>)</a:t>
            </a:r>
          </a:p>
          <a:p>
            <a:r>
              <a:rPr lang="en-US" sz="2800" dirty="0"/>
              <a:t>Meta data is stored in the master’s memory</a:t>
            </a:r>
          </a:p>
          <a:p>
            <a:r>
              <a:rPr lang="en-US" sz="2800" dirty="0"/>
              <a:t>Items 1&amp;2 are also stored on disk</a:t>
            </a:r>
          </a:p>
          <a:p>
            <a:r>
              <a:rPr lang="en-US" sz="2800" dirty="0"/>
              <a:t>How will we know chunk locations after the master crushes?</a:t>
            </a:r>
          </a:p>
          <a:p>
            <a:endParaRPr lang="en-US" sz="2800" dirty="0"/>
          </a:p>
          <a:p>
            <a:r>
              <a:rPr lang="en-US" sz="2800" dirty="0"/>
              <a:t>We can ask the </a:t>
            </a:r>
            <a:r>
              <a:rPr lang="en-US" sz="2800" dirty="0" err="1"/>
              <a:t>chunkserver</a:t>
            </a:r>
            <a:r>
              <a:rPr lang="en-US" sz="2800" dirty="0"/>
              <a:t>, as they store it.</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21</a:t>
            </a:fld>
            <a:endParaRPr lang="en-US"/>
          </a:p>
        </p:txBody>
      </p:sp>
    </p:spTree>
    <p:extLst>
      <p:ext uri="{BB962C8B-B14F-4D97-AF65-F5344CB8AC3E}">
        <p14:creationId xmlns:p14="http://schemas.microsoft.com/office/powerpoint/2010/main" val="383122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Operations Log</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Contains all critical changes made to the meta data</a:t>
            </a:r>
          </a:p>
          <a:p>
            <a:pPr lvl="1"/>
            <a:r>
              <a:rPr lang="en-US" sz="2800" dirty="0"/>
              <a:t>Files and chunks (but not chunk location)</a:t>
            </a:r>
          </a:p>
          <a:p>
            <a:pPr lvl="1"/>
            <a:r>
              <a:rPr lang="en-US" sz="2800" dirty="0"/>
              <a:t>Versions</a:t>
            </a:r>
          </a:p>
          <a:p>
            <a:r>
              <a:rPr lang="en-US" sz="2800" dirty="0"/>
              <a:t>If we lose this, we cannot find our data</a:t>
            </a:r>
          </a:p>
          <a:p>
            <a:pPr lvl="1"/>
            <a:r>
              <a:rPr lang="en-US" sz="2800" dirty="0"/>
              <a:t>This is stored on disk and replicated </a:t>
            </a:r>
          </a:p>
          <a:p>
            <a:r>
              <a:rPr lang="en-US" sz="2800" dirty="0"/>
              <a:t>This data must be consistent</a:t>
            </a:r>
          </a:p>
          <a:p>
            <a:r>
              <a:rPr lang="en-US" sz="2800" dirty="0"/>
              <a:t>This data must be reliable to failures</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22</a:t>
            </a:fld>
            <a:endParaRPr lang="en-US"/>
          </a:p>
        </p:txBody>
      </p:sp>
    </p:spTree>
    <p:extLst>
      <p:ext uri="{BB962C8B-B14F-4D97-AF65-F5344CB8AC3E}">
        <p14:creationId xmlns:p14="http://schemas.microsoft.com/office/powerpoint/2010/main" val="290972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to a Chunk</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23</a:t>
            </a:fld>
            <a:endParaRPr lang="en-US"/>
          </a:p>
        </p:txBody>
      </p:sp>
      <p:pic>
        <p:nvPicPr>
          <p:cNvPr id="7" name="Picture 6">
            <a:extLst>
              <a:ext uri="{FF2B5EF4-FFF2-40B4-BE49-F238E27FC236}">
                <a16:creationId xmlns:a16="http://schemas.microsoft.com/office/drawing/2014/main" id="{232944B3-D758-F10B-20F7-5251D3D46CC9}"/>
              </a:ext>
            </a:extLst>
          </p:cNvPr>
          <p:cNvPicPr>
            <a:picLocks noChangeAspect="1"/>
          </p:cNvPicPr>
          <p:nvPr/>
        </p:nvPicPr>
        <p:blipFill>
          <a:blip r:embed="rId3"/>
          <a:stretch>
            <a:fillRect/>
          </a:stretch>
        </p:blipFill>
        <p:spPr>
          <a:xfrm>
            <a:off x="3792513" y="1345270"/>
            <a:ext cx="5967214" cy="5123792"/>
          </a:xfrm>
          <a:prstGeom prst="rect">
            <a:avLst/>
          </a:prstGeom>
        </p:spPr>
      </p:pic>
    </p:spTree>
    <p:extLst>
      <p:ext uri="{BB962C8B-B14F-4D97-AF65-F5344CB8AC3E}">
        <p14:creationId xmlns:p14="http://schemas.microsoft.com/office/powerpoint/2010/main" val="208786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24</a:t>
            </a:fld>
            <a:endParaRPr lang="en-US"/>
          </a:p>
        </p:txBody>
      </p:sp>
      <p:pic>
        <p:nvPicPr>
          <p:cNvPr id="10" name="Picture 2">
            <a:extLst>
              <a:ext uri="{FF2B5EF4-FFF2-40B4-BE49-F238E27FC236}">
                <a16:creationId xmlns:a16="http://schemas.microsoft.com/office/drawing/2014/main" id="{6E0436C8-2063-BEFA-8EFE-F19B703CA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82" y="1072202"/>
            <a:ext cx="77343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994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25</a:t>
            </a:fld>
            <a:endParaRPr lang="en-US"/>
          </a:p>
        </p:txBody>
      </p:sp>
      <p:pic>
        <p:nvPicPr>
          <p:cNvPr id="5" name="Picture 2">
            <a:extLst>
              <a:ext uri="{FF2B5EF4-FFF2-40B4-BE49-F238E27FC236}">
                <a16:creationId xmlns:a16="http://schemas.microsoft.com/office/drawing/2014/main" id="{38B2E4B5-D2C5-67DC-3754-04546E219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120" y="1065807"/>
            <a:ext cx="7734300"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725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26</a:t>
            </a:fld>
            <a:endParaRPr lang="en-US"/>
          </a:p>
        </p:txBody>
      </p:sp>
      <p:pic>
        <p:nvPicPr>
          <p:cNvPr id="5" name="Picture 2">
            <a:extLst>
              <a:ext uri="{FF2B5EF4-FFF2-40B4-BE49-F238E27FC236}">
                <a16:creationId xmlns:a16="http://schemas.microsoft.com/office/drawing/2014/main" id="{1031338E-F27B-E57F-71DA-D85B40547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4" y="1062677"/>
            <a:ext cx="77343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47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27</a:t>
            </a:fld>
            <a:endParaRPr lang="en-US"/>
          </a:p>
        </p:txBody>
      </p:sp>
      <p:pic>
        <p:nvPicPr>
          <p:cNvPr id="3" name="Picture 2">
            <a:extLst>
              <a:ext uri="{FF2B5EF4-FFF2-40B4-BE49-F238E27FC236}">
                <a16:creationId xmlns:a16="http://schemas.microsoft.com/office/drawing/2014/main" id="{013E900C-A9DD-5CB9-4B4F-E476CC372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8" y="1085850"/>
            <a:ext cx="77343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0167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28</a:t>
            </a:fld>
            <a:endParaRPr lang="en-US"/>
          </a:p>
        </p:txBody>
      </p:sp>
      <p:pic>
        <p:nvPicPr>
          <p:cNvPr id="3" name="Picture 2">
            <a:extLst>
              <a:ext uri="{FF2B5EF4-FFF2-40B4-BE49-F238E27FC236}">
                <a16:creationId xmlns:a16="http://schemas.microsoft.com/office/drawing/2014/main" id="{DA557BD1-1D29-AC43-925E-56E845B2B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4" y="1045192"/>
            <a:ext cx="77343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53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29</a:t>
            </a:fld>
            <a:endParaRPr lang="en-US"/>
          </a:p>
        </p:txBody>
      </p:sp>
      <p:pic>
        <p:nvPicPr>
          <p:cNvPr id="3" name="Picture 2">
            <a:extLst>
              <a:ext uri="{FF2B5EF4-FFF2-40B4-BE49-F238E27FC236}">
                <a16:creationId xmlns:a16="http://schemas.microsoft.com/office/drawing/2014/main" id="{E2982424-D1EB-56A1-96F3-5AF4571CC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97" y="1062677"/>
            <a:ext cx="7724775"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466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374DC446-F400-4375-8AC4-9C6F73AF708E}"/>
              </a:ext>
            </a:extLst>
          </p:cNvPr>
          <p:cNvSpPr txBox="1">
            <a:spLocks/>
          </p:cNvSpPr>
          <p:nvPr/>
        </p:nvSpPr>
        <p:spPr>
          <a:xfrm>
            <a:off x="1179575" y="1353312"/>
            <a:ext cx="9692639" cy="48920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marL="571500" indent="-571500">
              <a:buFont typeface="Arial" panose="020B0604020202020204" pitchFamily="34" charset="0"/>
              <a:buChar char="•"/>
            </a:pPr>
            <a:r>
              <a:rPr lang="en-US" sz="3200" dirty="0">
                <a:solidFill>
                  <a:prstClr val="black"/>
                </a:solidFill>
              </a:rPr>
              <a:t>Distributed, large scale, file systems</a:t>
            </a:r>
          </a:p>
          <a:p>
            <a:pPr marL="914400" lvl="1" indent="-457200" algn="l">
              <a:buFont typeface="Arial" panose="020B0604020202020204" pitchFamily="34" charset="0"/>
              <a:buChar char="•"/>
            </a:pPr>
            <a:r>
              <a:rPr lang="en-US" sz="3200" dirty="0">
                <a:solidFill>
                  <a:prstClr val="black"/>
                </a:solidFill>
              </a:rPr>
              <a:t>The Google File System</a:t>
            </a:r>
          </a:p>
          <a:p>
            <a:pPr marL="914400" lvl="1" indent="-457200" algn="l">
              <a:buFont typeface="Arial" panose="020B0604020202020204" pitchFamily="34" charset="0"/>
              <a:buChar char="•"/>
            </a:pPr>
            <a:r>
              <a:rPr lang="en-US" sz="3200" dirty="0">
                <a:solidFill>
                  <a:prstClr val="black"/>
                </a:solidFill>
              </a:rPr>
              <a:t>The Hadoop File System </a:t>
            </a:r>
          </a:p>
          <a:p>
            <a:pPr marL="914400" lvl="1" indent="-457200" algn="l">
              <a:buFont typeface="Arial" panose="020B0604020202020204" pitchFamily="34" charset="0"/>
              <a:buChar char="•"/>
            </a:pPr>
            <a:endParaRPr lang="en-US" sz="3200" dirty="0">
              <a:solidFill>
                <a:prstClr val="black"/>
              </a:solidFill>
            </a:endParaRPr>
          </a:p>
          <a:p>
            <a:pPr marL="571500" indent="-571500">
              <a:buFont typeface="Arial" panose="020B0604020202020204" pitchFamily="34" charset="0"/>
              <a:buChar char="•"/>
            </a:pPr>
            <a:r>
              <a:rPr lang="en-US" sz="3200" dirty="0">
                <a:solidFill>
                  <a:prstClr val="black"/>
                </a:solidFill>
              </a:rPr>
              <a:t>Distributed large scale processing</a:t>
            </a:r>
          </a:p>
          <a:p>
            <a:pPr marL="1028700" lvl="1" indent="-571500" algn="l">
              <a:buFont typeface="Arial" panose="020B0604020202020204" pitchFamily="34" charset="0"/>
              <a:buChar char="•"/>
            </a:pPr>
            <a:r>
              <a:rPr lang="en-US" sz="3200" spc="10" dirty="0">
                <a:solidFill>
                  <a:prstClr val="black"/>
                </a:solidFill>
              </a:rPr>
              <a:t>The MapReduce framework</a:t>
            </a:r>
            <a:endParaRPr lang="en-US" sz="3200" dirty="0">
              <a:solidFill>
                <a:prstClr val="black"/>
              </a:solidFill>
            </a:endParaRPr>
          </a:p>
          <a:p>
            <a:pPr marL="571500" indent="-571500">
              <a:lnSpc>
                <a:spcPct val="90000"/>
              </a:lnSpc>
              <a:spcBef>
                <a:spcPts val="1000"/>
              </a:spcBef>
              <a:spcAft>
                <a:spcPts val="0"/>
              </a:spcAft>
              <a:buFont typeface="Arial" panose="020B0604020202020204" pitchFamily="34" charset="0"/>
              <a:buChar char="•"/>
            </a:pPr>
            <a:endParaRPr lang="en-US" sz="3200" dirty="0">
              <a:solidFill>
                <a:prstClr val="black"/>
              </a:solidFill>
            </a:endParaRPr>
          </a:p>
        </p:txBody>
      </p:sp>
      <p:sp>
        <p:nvSpPr>
          <p:cNvPr id="3" name="Title 1">
            <a:extLst>
              <a:ext uri="{FF2B5EF4-FFF2-40B4-BE49-F238E27FC236}">
                <a16:creationId xmlns:a16="http://schemas.microsoft.com/office/drawing/2014/main" id="{8166D215-041D-44F8-BB22-FB6249AB76D0}"/>
              </a:ext>
            </a:extLst>
          </p:cNvPr>
          <p:cNvSpPr txBox="1">
            <a:spLocks/>
          </p:cNvSpPr>
          <p:nvPr/>
        </p:nvSpPr>
        <p:spPr>
          <a:xfrm>
            <a:off x="1261872" y="365760"/>
            <a:ext cx="9692640" cy="747932"/>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n-US" sz="4500" b="1" dirty="0"/>
              <a:t>Agenda</a:t>
            </a:r>
          </a:p>
        </p:txBody>
      </p:sp>
      <p:sp>
        <p:nvSpPr>
          <p:cNvPr id="2" name="Slide Number Placeholder 1">
            <a:extLst>
              <a:ext uri="{FF2B5EF4-FFF2-40B4-BE49-F238E27FC236}">
                <a16:creationId xmlns:a16="http://schemas.microsoft.com/office/drawing/2014/main" id="{30E807BC-1560-51E0-9756-9E873BD99ED7}"/>
              </a:ext>
            </a:extLst>
          </p:cNvPr>
          <p:cNvSpPr>
            <a:spLocks noGrp="1"/>
          </p:cNvSpPr>
          <p:nvPr>
            <p:ph type="sldNum" sz="quarter" idx="12"/>
          </p:nvPr>
        </p:nvSpPr>
        <p:spPr/>
        <p:txBody>
          <a:bodyPr>
            <a:normAutofit lnSpcReduction="10000"/>
          </a:bodyPr>
          <a:lstStyle/>
          <a:p>
            <a:fld id="{05D13691-4256-4255-B783-96F0D219885A}" type="slidenum">
              <a:rPr lang="en-US" smtClean="0"/>
              <a:t>3</a:t>
            </a:fld>
            <a:endParaRPr lang="en-US"/>
          </a:p>
        </p:txBody>
      </p:sp>
    </p:spTree>
    <p:extLst>
      <p:ext uri="{BB962C8B-B14F-4D97-AF65-F5344CB8AC3E}">
        <p14:creationId xmlns:p14="http://schemas.microsoft.com/office/powerpoint/2010/main" val="67341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30</a:t>
            </a:fld>
            <a:endParaRPr lang="en-US"/>
          </a:p>
        </p:txBody>
      </p:sp>
      <p:pic>
        <p:nvPicPr>
          <p:cNvPr id="3" name="Picture 2">
            <a:extLst>
              <a:ext uri="{FF2B5EF4-FFF2-40B4-BE49-F238E27FC236}">
                <a16:creationId xmlns:a16="http://schemas.microsoft.com/office/drawing/2014/main" id="{19258FCB-2FB9-E776-874B-86E10DE92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4" y="1045192"/>
            <a:ext cx="77343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21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31</a:t>
            </a:fld>
            <a:endParaRPr lang="en-US"/>
          </a:p>
        </p:txBody>
      </p:sp>
      <p:pic>
        <p:nvPicPr>
          <p:cNvPr id="3" name="Picture 3">
            <a:extLst>
              <a:ext uri="{FF2B5EF4-FFF2-40B4-BE49-F238E27FC236}">
                <a16:creationId xmlns:a16="http://schemas.microsoft.com/office/drawing/2014/main" id="{A77CDFEB-53F3-F99E-DBF5-5A994F495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48" y="1058840"/>
            <a:ext cx="77247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73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Writing a File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32</a:t>
            </a:fld>
            <a:endParaRPr lang="en-US"/>
          </a:p>
        </p:txBody>
      </p:sp>
      <p:pic>
        <p:nvPicPr>
          <p:cNvPr id="3" name="Picture 3">
            <a:extLst>
              <a:ext uri="{FF2B5EF4-FFF2-40B4-BE49-F238E27FC236}">
                <a16:creationId xmlns:a16="http://schemas.microsoft.com/office/drawing/2014/main" id="{7F9A40C1-57F0-0A59-0950-886D58522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59" y="1049601"/>
            <a:ext cx="771525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131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design</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33</a:t>
            </a:fld>
            <a:endParaRPr lang="en-US"/>
          </a:p>
        </p:txBody>
      </p:sp>
      <p:pic>
        <p:nvPicPr>
          <p:cNvPr id="6" name="Picture 5" descr="Diagram&#10;&#10;Description automatically generated">
            <a:extLst>
              <a:ext uri="{FF2B5EF4-FFF2-40B4-BE49-F238E27FC236}">
                <a16:creationId xmlns:a16="http://schemas.microsoft.com/office/drawing/2014/main" id="{CAA9C6AC-025B-C0B1-94F8-0678E2161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84" y="1419225"/>
            <a:ext cx="7555832" cy="4486275"/>
          </a:xfrm>
          <a:prstGeom prst="rect">
            <a:avLst/>
          </a:prstGeom>
        </p:spPr>
      </p:pic>
    </p:spTree>
    <p:extLst>
      <p:ext uri="{BB962C8B-B14F-4D97-AF65-F5344CB8AC3E}">
        <p14:creationId xmlns:p14="http://schemas.microsoft.com/office/powerpoint/2010/main" val="280980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GFS Today?</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Size of data grew beyond expectations</a:t>
            </a:r>
          </a:p>
          <a:p>
            <a:pPr lvl="1"/>
            <a:r>
              <a:rPr lang="en-US" sz="2800" dirty="0"/>
              <a:t>A single master node is not enough</a:t>
            </a:r>
          </a:p>
          <a:p>
            <a:r>
              <a:rPr lang="en-US" sz="2800" dirty="0"/>
              <a:t>Number of files grew to be too large</a:t>
            </a:r>
          </a:p>
          <a:p>
            <a:r>
              <a:rPr lang="en-US" sz="2800" dirty="0"/>
              <a:t>Low latency is needed in some applications</a:t>
            </a:r>
          </a:p>
          <a:p>
            <a:pPr lvl="1"/>
            <a:r>
              <a:rPr lang="en-US" sz="2800" dirty="0"/>
              <a:t>Think about video streaming</a:t>
            </a:r>
          </a:p>
          <a:p>
            <a:pPr marL="457200" lvl="1" indent="0">
              <a:buNone/>
            </a:pPr>
            <a:endParaRPr lang="en-US" dirty="0"/>
          </a:p>
          <a:p>
            <a:pPr marL="457200" lvl="1" indent="0" algn="ctr">
              <a:buNone/>
            </a:pPr>
            <a:endParaRPr lang="en-US" sz="3200" dirty="0"/>
          </a:p>
          <a:p>
            <a:pPr marL="457200" lvl="1" indent="0" algn="ctr">
              <a:buNone/>
            </a:pPr>
            <a:endParaRPr lang="en-US" sz="3200" dirty="0"/>
          </a:p>
          <a:p>
            <a:pPr marL="57150" indent="0" algn="ctr">
              <a:buNone/>
            </a:pPr>
            <a:r>
              <a:rPr lang="en-US" sz="3600" dirty="0"/>
              <a:t>Google File System #2: Colossus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34</a:t>
            </a:fld>
            <a:endParaRPr lang="en-US"/>
          </a:p>
        </p:txBody>
      </p:sp>
      <p:pic>
        <p:nvPicPr>
          <p:cNvPr id="5" name="Picture 4">
            <a:extLst>
              <a:ext uri="{FF2B5EF4-FFF2-40B4-BE49-F238E27FC236}">
                <a16:creationId xmlns:a16="http://schemas.microsoft.com/office/drawing/2014/main" id="{BDDC828E-FBC4-312E-1782-FB48FE8C4FA3}"/>
              </a:ext>
            </a:extLst>
          </p:cNvPr>
          <p:cNvPicPr>
            <a:picLocks noChangeAspect="1"/>
          </p:cNvPicPr>
          <p:nvPr/>
        </p:nvPicPr>
        <p:blipFill>
          <a:blip r:embed="rId3"/>
          <a:stretch>
            <a:fillRect/>
          </a:stretch>
        </p:blipFill>
        <p:spPr>
          <a:xfrm>
            <a:off x="3203343" y="4094981"/>
            <a:ext cx="5645106" cy="13160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512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normAutofit/>
          </a:bodyPr>
          <a:lstStyle/>
          <a:p>
            <a:pPr marL="0" indent="0">
              <a:buNone/>
            </a:pPr>
            <a:r>
              <a:rPr lang="en-US" sz="7200" b="1" dirty="0">
                <a:solidFill>
                  <a:prstClr val="black"/>
                </a:solidFill>
              </a:rPr>
              <a:t>Hadoop File System (HDFS)</a:t>
            </a:r>
            <a:endParaRPr lang="he-IL" b="1" dirty="0"/>
          </a:p>
        </p:txBody>
      </p:sp>
      <p:sp>
        <p:nvSpPr>
          <p:cNvPr id="5" name="מציין מיקום של מספר שקופית 4"/>
          <p:cNvSpPr>
            <a:spLocks noGrp="1"/>
          </p:cNvSpPr>
          <p:nvPr>
            <p:ph type="sldNum" sz="quarter" idx="12"/>
          </p:nvPr>
        </p:nvSpPr>
        <p:spPr/>
        <p:txBody>
          <a:bodyPr>
            <a:normAutofit lnSpcReduction="10000"/>
          </a:bodyPr>
          <a:lstStyle/>
          <a:p>
            <a:fld id="{FA1D694D-8C4C-4F6B-986F-3B4CC905C6EC}" type="slidenum">
              <a:rPr lang="en-US" smtClean="0"/>
              <a:pPr/>
              <a:t>35</a:t>
            </a:fld>
            <a:endParaRPr lang="en-US" sz="1400" b="1">
              <a:solidFill>
                <a:srgbClr val="FFFFFF"/>
              </a:solidFill>
            </a:endParaRPr>
          </a:p>
        </p:txBody>
      </p:sp>
      <p:pic>
        <p:nvPicPr>
          <p:cNvPr id="6" name="Picture 5" descr="A picture containing text, clipart&#10;&#10;Description automatically generated">
            <a:extLst>
              <a:ext uri="{FF2B5EF4-FFF2-40B4-BE49-F238E27FC236}">
                <a16:creationId xmlns:a16="http://schemas.microsoft.com/office/drawing/2014/main" id="{1B544AE7-F959-0C90-CD45-5D35671F3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436" y="4747679"/>
            <a:ext cx="7034404" cy="2110321"/>
          </a:xfrm>
          <a:prstGeom prst="rect">
            <a:avLst/>
          </a:prstGeom>
        </p:spPr>
      </p:pic>
    </p:spTree>
    <p:extLst>
      <p:ext uri="{BB962C8B-B14F-4D97-AF65-F5344CB8AC3E}">
        <p14:creationId xmlns:p14="http://schemas.microsoft.com/office/powerpoint/2010/main" val="3045284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Autofit/>
          </a:bodyPr>
          <a:lstStyle/>
          <a:p>
            <a:pPr algn="ctr"/>
            <a:r>
              <a:rPr lang="en-US" sz="3600" b="1" dirty="0"/>
              <a:t>The Hadoop Distributed File System (publish@2010)</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36</a:t>
            </a:fld>
            <a:endParaRPr lang="en-US"/>
          </a:p>
        </p:txBody>
      </p:sp>
      <p:pic>
        <p:nvPicPr>
          <p:cNvPr id="10" name="Picture 9">
            <a:extLst>
              <a:ext uri="{FF2B5EF4-FFF2-40B4-BE49-F238E27FC236}">
                <a16:creationId xmlns:a16="http://schemas.microsoft.com/office/drawing/2014/main" id="{06CF1740-0031-88B1-1B8E-8E017070CAA2}"/>
              </a:ext>
            </a:extLst>
          </p:cNvPr>
          <p:cNvPicPr>
            <a:picLocks noChangeAspect="1"/>
          </p:cNvPicPr>
          <p:nvPr/>
        </p:nvPicPr>
        <p:blipFill rotWithShape="1">
          <a:blip r:embed="rId3"/>
          <a:srcRect l="9978"/>
          <a:stretch/>
        </p:blipFill>
        <p:spPr>
          <a:xfrm>
            <a:off x="1404389" y="2728067"/>
            <a:ext cx="8445126" cy="1722502"/>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BF460615-A54E-6AD0-D193-A473083B8F1E}"/>
              </a:ext>
            </a:extLst>
          </p:cNvPr>
          <p:cNvSpPr/>
          <p:nvPr/>
        </p:nvSpPr>
        <p:spPr>
          <a:xfrm>
            <a:off x="2205658" y="4787205"/>
            <a:ext cx="7287592" cy="1384995"/>
          </a:xfrm>
          <a:prstGeom prst="rect">
            <a:avLst/>
          </a:prstGeom>
        </p:spPr>
        <p:txBody>
          <a:bodyPr wrap="square">
            <a:spAutoFit/>
          </a:bodyPr>
          <a:lstStyle/>
          <a:p>
            <a:pPr algn="l" rtl="0"/>
            <a:r>
              <a:rPr lang="en-US" sz="2800" i="1" dirty="0"/>
              <a:t>“Hadoop clusters at Yahoo! span 25,000 servers, and store </a:t>
            </a:r>
            <a:r>
              <a:rPr lang="en-US" sz="2800" b="1" i="1" dirty="0">
                <a:solidFill>
                  <a:srgbClr val="FF0000"/>
                </a:solidFill>
              </a:rPr>
              <a:t>25 petabytes of application data</a:t>
            </a:r>
            <a:r>
              <a:rPr lang="en-US" sz="2800" i="1" dirty="0"/>
              <a:t>, with the largest cluster being 3500 servers.”</a:t>
            </a:r>
            <a:endParaRPr lang="he-IL" sz="2800" i="1" dirty="0"/>
          </a:p>
        </p:txBody>
      </p:sp>
      <p:pic>
        <p:nvPicPr>
          <p:cNvPr id="12" name="Picture 4" descr="Hadoop">
            <a:extLst>
              <a:ext uri="{FF2B5EF4-FFF2-40B4-BE49-F238E27FC236}">
                <a16:creationId xmlns:a16="http://schemas.microsoft.com/office/drawing/2014/main" id="{A577818D-5011-CA75-4EE1-58478DC87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0040" y="1399383"/>
            <a:ext cx="4435210" cy="112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1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What is Hadoop?</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An </a:t>
            </a:r>
            <a:r>
              <a:rPr lang="en-US" sz="2800" b="1" dirty="0"/>
              <a:t>open-source</a:t>
            </a:r>
            <a:r>
              <a:rPr lang="en-US" sz="2800" dirty="0"/>
              <a:t> project overseen by </a:t>
            </a:r>
            <a:r>
              <a:rPr lang="en-US" sz="2800" b="1" dirty="0"/>
              <a:t>Apache</a:t>
            </a:r>
          </a:p>
          <a:p>
            <a:r>
              <a:rPr lang="en-US" sz="2800" dirty="0"/>
              <a:t>Committers from different organizations</a:t>
            </a:r>
          </a:p>
          <a:p>
            <a:pPr lvl="1"/>
            <a:r>
              <a:rPr lang="en-US" sz="2800" dirty="0"/>
              <a:t>Including </a:t>
            </a:r>
            <a:r>
              <a:rPr lang="en-US" sz="2800" b="1" dirty="0"/>
              <a:t>Intel, Facebook, and Yahoo</a:t>
            </a:r>
          </a:p>
          <a:p>
            <a:r>
              <a:rPr lang="en-US" sz="2800" dirty="0"/>
              <a:t>Several Hadoop distributers</a:t>
            </a:r>
          </a:p>
          <a:p>
            <a:pPr lvl="1"/>
            <a:r>
              <a:rPr lang="en-US" sz="2800" dirty="0"/>
              <a:t>Apache (open source and free)</a:t>
            </a:r>
          </a:p>
          <a:p>
            <a:pPr lvl="1"/>
            <a:r>
              <a:rPr lang="en-US" sz="2800" dirty="0"/>
              <a:t>Cloudera et al. </a:t>
            </a:r>
          </a:p>
          <a:p>
            <a:pPr lvl="1"/>
            <a:r>
              <a:rPr lang="en-US" sz="2800" dirty="0"/>
              <a:t>Cloud – Amazon AWS, Microsoft Azure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37</a:t>
            </a:fld>
            <a:endParaRPr lang="en-US"/>
          </a:p>
        </p:txBody>
      </p:sp>
    </p:spTree>
    <p:extLst>
      <p:ext uri="{BB962C8B-B14F-4D97-AF65-F5344CB8AC3E}">
        <p14:creationId xmlns:p14="http://schemas.microsoft.com/office/powerpoint/2010/main" val="2948150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What is Hadoop?</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Core components</a:t>
            </a:r>
          </a:p>
          <a:p>
            <a:pPr lvl="1"/>
            <a:r>
              <a:rPr lang="en-US" sz="2800" dirty="0"/>
              <a:t>HDFS</a:t>
            </a:r>
          </a:p>
          <a:p>
            <a:pPr lvl="1"/>
            <a:r>
              <a:rPr lang="en-US" sz="2800" dirty="0"/>
              <a:t>MapReduce</a:t>
            </a:r>
          </a:p>
          <a:p>
            <a:r>
              <a:rPr lang="en-US" sz="2800" dirty="0"/>
              <a:t>Many other projects around the core Hadoop</a:t>
            </a:r>
          </a:p>
          <a:p>
            <a:pPr lvl="1"/>
            <a:r>
              <a:rPr lang="en-US" sz="2800" dirty="0"/>
              <a:t>Often referred to as the Hadoop Ecosystem</a:t>
            </a:r>
          </a:p>
          <a:p>
            <a:pPr lvl="1"/>
            <a:r>
              <a:rPr lang="en-US" sz="2800" dirty="0"/>
              <a:t>Pig, Hive, </a:t>
            </a:r>
            <a:r>
              <a:rPr lang="en-US" sz="2800" dirty="0" err="1"/>
              <a:t>Hbase</a:t>
            </a:r>
            <a:r>
              <a:rPr lang="en-US" sz="2800" dirty="0"/>
              <a:t>, …</a:t>
            </a:r>
          </a:p>
          <a:p>
            <a:endParaRPr lang="en-US"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38</a:t>
            </a:fld>
            <a:endParaRPr lang="en-US"/>
          </a:p>
        </p:txBody>
      </p:sp>
      <p:sp>
        <p:nvSpPr>
          <p:cNvPr id="5" name="Rectangle 4">
            <a:extLst>
              <a:ext uri="{FF2B5EF4-FFF2-40B4-BE49-F238E27FC236}">
                <a16:creationId xmlns:a16="http://schemas.microsoft.com/office/drawing/2014/main" id="{D260F9A7-1618-ACF0-261A-2F0C0089AE52}"/>
              </a:ext>
            </a:extLst>
          </p:cNvPr>
          <p:cNvSpPr/>
          <p:nvPr/>
        </p:nvSpPr>
        <p:spPr>
          <a:xfrm>
            <a:off x="1319784" y="4856616"/>
            <a:ext cx="8435280" cy="12961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l" rtl="0"/>
            <a:r>
              <a:rPr lang="en-US" sz="3200" b="1" dirty="0"/>
              <a:t>Hadoop cluster</a:t>
            </a:r>
          </a:p>
          <a:p>
            <a:pPr algn="l" rtl="0"/>
            <a:r>
              <a:rPr lang="en-US" sz="3200" dirty="0"/>
              <a:t>A set of machines running HDFS and MapReduce</a:t>
            </a:r>
          </a:p>
        </p:txBody>
      </p:sp>
    </p:spTree>
    <p:extLst>
      <p:ext uri="{BB962C8B-B14F-4D97-AF65-F5344CB8AC3E}">
        <p14:creationId xmlns:p14="http://schemas.microsoft.com/office/powerpoint/2010/main" val="361762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Nodes and more</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b="1" dirty="0"/>
              <a:t>Nodes</a:t>
            </a:r>
            <a:r>
              <a:rPr lang="en-US" sz="2800" dirty="0"/>
              <a:t> are Organized into racks.</a:t>
            </a:r>
          </a:p>
          <a:p>
            <a:r>
              <a:rPr lang="en-US" sz="2800" b="1" dirty="0"/>
              <a:t>Racks</a:t>
            </a:r>
            <a:r>
              <a:rPr lang="en-US" sz="2800" dirty="0"/>
              <a:t> are Organized into a cluster</a:t>
            </a:r>
          </a:p>
          <a:p>
            <a:r>
              <a:rPr lang="en-US" sz="2800" dirty="0"/>
              <a:t>A </a:t>
            </a:r>
            <a:r>
              <a:rPr lang="en-US" sz="2800" b="1" dirty="0"/>
              <a:t>Cluster</a:t>
            </a:r>
            <a:r>
              <a:rPr lang="en-US" sz="2800" dirty="0"/>
              <a:t> can be dispersed to several Data-Centers</a:t>
            </a:r>
          </a:p>
          <a:p>
            <a:pPr marL="0" indent="0">
              <a:buNone/>
            </a:pPr>
            <a:endParaRPr lang="en-US"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39</a:t>
            </a:fld>
            <a:endParaRPr lang="en-US"/>
          </a:p>
        </p:txBody>
      </p:sp>
    </p:spTree>
    <p:extLst>
      <p:ext uri="{BB962C8B-B14F-4D97-AF65-F5344CB8AC3E}">
        <p14:creationId xmlns:p14="http://schemas.microsoft.com/office/powerpoint/2010/main" val="579459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normAutofit/>
          </a:bodyPr>
          <a:lstStyle/>
          <a:p>
            <a:pPr marL="0" indent="0">
              <a:buNone/>
            </a:pPr>
            <a:r>
              <a:rPr lang="en-US" b="1" dirty="0"/>
              <a:t>File System (FS)</a:t>
            </a:r>
            <a:br>
              <a:rPr lang="he-IL" b="1" dirty="0"/>
            </a:br>
            <a:r>
              <a:rPr lang="en-US" sz="4000" b="1" dirty="0"/>
              <a:t>(Reminder)</a:t>
            </a:r>
            <a:endParaRPr lang="he-IL" sz="4000" b="1" dirty="0"/>
          </a:p>
        </p:txBody>
      </p:sp>
      <p:sp>
        <p:nvSpPr>
          <p:cNvPr id="5" name="מציין מיקום של מספר שקופית 4"/>
          <p:cNvSpPr>
            <a:spLocks noGrp="1"/>
          </p:cNvSpPr>
          <p:nvPr>
            <p:ph type="sldNum" sz="quarter" idx="12"/>
          </p:nvPr>
        </p:nvSpPr>
        <p:spPr/>
        <p:txBody>
          <a:bodyPr>
            <a:normAutofit lnSpcReduction="10000"/>
          </a:bodyPr>
          <a:lstStyle/>
          <a:p>
            <a:fld id="{FA1D694D-8C4C-4F6B-986F-3B4CC905C6EC}" type="slidenum">
              <a:rPr lang="en-US" smtClean="0"/>
              <a:pPr/>
              <a:t>4</a:t>
            </a:fld>
            <a:endParaRPr lang="en-US" sz="1400" b="1">
              <a:solidFill>
                <a:srgbClr val="FFFFFF"/>
              </a:solidFill>
            </a:endParaRPr>
          </a:p>
        </p:txBody>
      </p:sp>
    </p:spTree>
    <p:extLst>
      <p:ext uri="{BB962C8B-B14F-4D97-AF65-F5344CB8AC3E}">
        <p14:creationId xmlns:p14="http://schemas.microsoft.com/office/powerpoint/2010/main" val="1525468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A node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40</a:t>
            </a:fld>
            <a:endParaRPr lang="en-US"/>
          </a:p>
        </p:txBody>
      </p:sp>
      <p:pic>
        <p:nvPicPr>
          <p:cNvPr id="7" name="Picture 2">
            <a:extLst>
              <a:ext uri="{FF2B5EF4-FFF2-40B4-BE49-F238E27FC236}">
                <a16:creationId xmlns:a16="http://schemas.microsoft.com/office/drawing/2014/main" id="{2F2B5178-5EB2-8F1A-23C0-D02AAD3FE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04950"/>
            <a:ext cx="770572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143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Set of Nodes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41</a:t>
            </a:fld>
            <a:endParaRPr lang="en-US"/>
          </a:p>
        </p:txBody>
      </p:sp>
      <p:pic>
        <p:nvPicPr>
          <p:cNvPr id="3" name="Picture 3">
            <a:extLst>
              <a:ext uri="{FF2B5EF4-FFF2-40B4-BE49-F238E27FC236}">
                <a16:creationId xmlns:a16="http://schemas.microsoft.com/office/drawing/2014/main" id="{484FD2FD-F5B4-196B-55C6-08361C6EF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148" y="1800225"/>
            <a:ext cx="7715250"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968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Rack</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42</a:t>
            </a:fld>
            <a:endParaRPr lang="en-US"/>
          </a:p>
        </p:txBody>
      </p:sp>
      <p:pic>
        <p:nvPicPr>
          <p:cNvPr id="5" name="Picture 2">
            <a:extLst>
              <a:ext uri="{FF2B5EF4-FFF2-40B4-BE49-F238E27FC236}">
                <a16:creationId xmlns:a16="http://schemas.microsoft.com/office/drawing/2014/main" id="{730D476F-271D-ED1D-0BF2-ED9C9E169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023" y="1819275"/>
            <a:ext cx="772477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628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Cluster</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43</a:t>
            </a:fld>
            <a:endParaRPr lang="en-US"/>
          </a:p>
        </p:txBody>
      </p:sp>
      <p:pic>
        <p:nvPicPr>
          <p:cNvPr id="3" name="Picture 2">
            <a:extLst>
              <a:ext uri="{FF2B5EF4-FFF2-40B4-BE49-F238E27FC236}">
                <a16:creationId xmlns:a16="http://schemas.microsoft.com/office/drawing/2014/main" id="{FB258FD9-1C5F-B94B-4E3B-983B167F0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5" y="1562100"/>
            <a:ext cx="771525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6037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Hadoop Architecture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44</a:t>
            </a:fld>
            <a:endParaRPr lang="en-US"/>
          </a:p>
        </p:txBody>
      </p:sp>
      <p:pic>
        <p:nvPicPr>
          <p:cNvPr id="5" name="Image" descr="Image">
            <a:extLst>
              <a:ext uri="{FF2B5EF4-FFF2-40B4-BE49-F238E27FC236}">
                <a16:creationId xmlns:a16="http://schemas.microsoft.com/office/drawing/2014/main" id="{ACB2B05D-F956-4300-EBBB-42AEE79C3842}"/>
              </a:ext>
            </a:extLst>
          </p:cNvPr>
          <p:cNvPicPr>
            <a:picLocks noChangeAspect="1"/>
          </p:cNvPicPr>
          <p:nvPr/>
        </p:nvPicPr>
        <p:blipFill>
          <a:blip r:embed="rId3"/>
          <a:srcRect r="2968" b="2826"/>
          <a:stretch>
            <a:fillRect/>
          </a:stretch>
        </p:blipFill>
        <p:spPr>
          <a:xfrm>
            <a:off x="2499066" y="1314045"/>
            <a:ext cx="7193868" cy="5178195"/>
          </a:xfrm>
          <a:prstGeom prst="rect">
            <a:avLst/>
          </a:prstGeom>
          <a:ln w="12700">
            <a:miter lim="400000"/>
          </a:ln>
        </p:spPr>
      </p:pic>
    </p:spTree>
    <p:extLst>
      <p:ext uri="{BB962C8B-B14F-4D97-AF65-F5344CB8AC3E}">
        <p14:creationId xmlns:p14="http://schemas.microsoft.com/office/powerpoint/2010/main" val="2166127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err="1"/>
              <a:t>NameNode</a:t>
            </a:r>
            <a:r>
              <a:rPr lang="en-US" b="1" dirty="0"/>
              <a:t> – The Master</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45</a:t>
            </a:fld>
            <a:endParaRPr lang="en-US"/>
          </a:p>
        </p:txBody>
      </p:sp>
      <p:sp>
        <p:nvSpPr>
          <p:cNvPr id="3" name="Content Placeholder 2">
            <a:extLst>
              <a:ext uri="{FF2B5EF4-FFF2-40B4-BE49-F238E27FC236}">
                <a16:creationId xmlns:a16="http://schemas.microsoft.com/office/drawing/2014/main" id="{4D01E42B-5A8A-93A3-1A16-CEEAE907A891}"/>
              </a:ext>
            </a:extLst>
          </p:cNvPr>
          <p:cNvSpPr>
            <a:spLocks noGrp="1"/>
          </p:cNvSpPr>
          <p:nvPr>
            <p:ph idx="1"/>
          </p:nvPr>
        </p:nvSpPr>
        <p:spPr>
          <a:xfrm>
            <a:off x="1179576" y="1353312"/>
            <a:ext cx="9692640" cy="4892040"/>
          </a:xfrm>
        </p:spPr>
        <p:txBody>
          <a:bodyPr>
            <a:normAutofit/>
          </a:bodyPr>
          <a:lstStyle/>
          <a:p>
            <a:r>
              <a:rPr lang="en-US" sz="2700" dirty="0"/>
              <a:t>The centerpiece component of the system. It </a:t>
            </a:r>
            <a:r>
              <a:rPr lang="en-US" sz="2700" b="1" dirty="0"/>
              <a:t>maintains and manages metadata for the files</a:t>
            </a:r>
            <a:r>
              <a:rPr lang="en-US" sz="2700" dirty="0"/>
              <a:t>, such as what are the blocks of each file, and where they are stored</a:t>
            </a:r>
          </a:p>
          <a:p>
            <a:pPr algn="l" defTabSz="457200">
              <a:lnSpc>
                <a:spcPts val="5000"/>
              </a:lnSpc>
              <a:defRPr sz="3000">
                <a:solidFill>
                  <a:srgbClr val="464646"/>
                </a:solidFill>
                <a:latin typeface="Helvetica"/>
                <a:ea typeface="Helvetica"/>
                <a:cs typeface="Helvetica"/>
                <a:sym typeface="Helvetica"/>
              </a:defRPr>
            </a:pPr>
            <a:r>
              <a:rPr lang="en-US" sz="2700" dirty="0"/>
              <a:t>Usually, it is a strong server with high RAM availability</a:t>
            </a:r>
          </a:p>
          <a:p>
            <a:pPr algn="l" defTabSz="457200">
              <a:lnSpc>
                <a:spcPts val="5000"/>
              </a:lnSpc>
              <a:defRPr sz="3000">
                <a:solidFill>
                  <a:srgbClr val="464646"/>
                </a:solidFill>
                <a:latin typeface="Helvetica"/>
                <a:ea typeface="Helvetica"/>
                <a:cs typeface="Helvetica"/>
                <a:sym typeface="Helvetica"/>
              </a:defRPr>
            </a:pPr>
            <a:r>
              <a:rPr lang="en-US" sz="2700" dirty="0"/>
              <a:t>Handles </a:t>
            </a:r>
            <a:r>
              <a:rPr lang="en-US" sz="2700" dirty="0" err="1"/>
              <a:t>DataNode</a:t>
            </a:r>
            <a:r>
              <a:rPr lang="en-US" sz="2700" dirty="0"/>
              <a:t> failures</a:t>
            </a:r>
          </a:p>
          <a:p>
            <a:endParaRPr lang="en-US" sz="2800" dirty="0"/>
          </a:p>
        </p:txBody>
      </p:sp>
      <p:pic>
        <p:nvPicPr>
          <p:cNvPr id="6" name="Image" descr="Image">
            <a:extLst>
              <a:ext uri="{FF2B5EF4-FFF2-40B4-BE49-F238E27FC236}">
                <a16:creationId xmlns:a16="http://schemas.microsoft.com/office/drawing/2014/main" id="{3EBD84FF-B404-6133-214F-882BC1BDB00D}"/>
              </a:ext>
            </a:extLst>
          </p:cNvPr>
          <p:cNvPicPr>
            <a:picLocks noChangeAspect="1"/>
          </p:cNvPicPr>
          <p:nvPr/>
        </p:nvPicPr>
        <p:blipFill>
          <a:blip r:embed="rId3"/>
          <a:stretch>
            <a:fillRect/>
          </a:stretch>
        </p:blipFill>
        <p:spPr>
          <a:xfrm>
            <a:off x="5575179" y="3437307"/>
            <a:ext cx="5507349" cy="3328618"/>
          </a:xfrm>
          <a:prstGeom prst="rect">
            <a:avLst/>
          </a:prstGeom>
          <a:ln w="12700">
            <a:miter lim="400000"/>
          </a:ln>
        </p:spPr>
      </p:pic>
    </p:spTree>
    <p:extLst>
      <p:ext uri="{BB962C8B-B14F-4D97-AF65-F5344CB8AC3E}">
        <p14:creationId xmlns:p14="http://schemas.microsoft.com/office/powerpoint/2010/main" val="4102852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err="1"/>
              <a:t>DataNode</a:t>
            </a:r>
            <a:endParaRPr lang="en-US" b="1"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46</a:t>
            </a:fld>
            <a:endParaRPr lang="en-US"/>
          </a:p>
        </p:txBody>
      </p:sp>
      <p:sp>
        <p:nvSpPr>
          <p:cNvPr id="3" name="Content Placeholder 2">
            <a:extLst>
              <a:ext uri="{FF2B5EF4-FFF2-40B4-BE49-F238E27FC236}">
                <a16:creationId xmlns:a16="http://schemas.microsoft.com/office/drawing/2014/main" id="{4D01E42B-5A8A-93A3-1A16-CEEAE907A891}"/>
              </a:ext>
            </a:extLst>
          </p:cNvPr>
          <p:cNvSpPr>
            <a:spLocks noGrp="1"/>
          </p:cNvSpPr>
          <p:nvPr>
            <p:ph idx="1"/>
          </p:nvPr>
        </p:nvSpPr>
        <p:spPr>
          <a:xfrm>
            <a:off x="1179576" y="1353312"/>
            <a:ext cx="9692640" cy="4892040"/>
          </a:xfrm>
        </p:spPr>
        <p:txBody>
          <a:bodyPr>
            <a:normAutofit/>
          </a:bodyPr>
          <a:lstStyle/>
          <a:p>
            <a:pPr algn="l" defTabSz="457200">
              <a:lnSpc>
                <a:spcPts val="5700"/>
              </a:lnSpc>
              <a:defRPr sz="3000">
                <a:solidFill>
                  <a:srgbClr val="000000"/>
                </a:solidFill>
                <a:latin typeface="Helvetica"/>
                <a:ea typeface="Helvetica"/>
                <a:cs typeface="Helvetica"/>
                <a:sym typeface="Helvetica"/>
              </a:defRPr>
            </a:pPr>
            <a:r>
              <a:rPr lang="en-US" sz="2700" dirty="0">
                <a:latin typeface="Calibri (Body)"/>
              </a:rPr>
              <a:t>Stores the file data</a:t>
            </a:r>
          </a:p>
          <a:p>
            <a:pPr algn="l" defTabSz="457200">
              <a:lnSpc>
                <a:spcPts val="5700"/>
              </a:lnSpc>
              <a:defRPr>
                <a:solidFill>
                  <a:srgbClr val="000000"/>
                </a:solidFill>
                <a:latin typeface="Helvetica"/>
                <a:ea typeface="Helvetica"/>
                <a:cs typeface="Helvetica"/>
                <a:sym typeface="Helvetica"/>
              </a:defRPr>
            </a:pPr>
            <a:r>
              <a:rPr lang="en-US" sz="2700" dirty="0">
                <a:latin typeface="Calibri (Body)"/>
              </a:rPr>
              <a:t>Can run on various underlining file systems (NTFS/ext4/…)</a:t>
            </a:r>
          </a:p>
          <a:p>
            <a:pPr algn="l" defTabSz="457200">
              <a:lnSpc>
                <a:spcPts val="5700"/>
              </a:lnSpc>
              <a:defRPr>
                <a:solidFill>
                  <a:srgbClr val="000000"/>
                </a:solidFill>
                <a:latin typeface="Helvetica"/>
                <a:ea typeface="Helvetica"/>
                <a:cs typeface="Helvetica"/>
                <a:sym typeface="Helvetica"/>
              </a:defRPr>
            </a:pPr>
            <a:r>
              <a:rPr lang="en-US" sz="2700" dirty="0">
                <a:latin typeface="Calibri (Body)"/>
              </a:rPr>
              <a:t>Responds to requests from the </a:t>
            </a:r>
            <a:r>
              <a:rPr lang="en-US" sz="2700" dirty="0" err="1">
                <a:latin typeface="Calibri (Body)"/>
              </a:rPr>
              <a:t>NameNode</a:t>
            </a:r>
            <a:endParaRPr lang="en-US" sz="2700" dirty="0">
              <a:latin typeface="Calibri (Body)"/>
            </a:endParaRPr>
          </a:p>
          <a:p>
            <a:pPr algn="l" defTabSz="457200">
              <a:lnSpc>
                <a:spcPts val="5700"/>
              </a:lnSpc>
              <a:defRPr>
                <a:solidFill>
                  <a:srgbClr val="000000"/>
                </a:solidFill>
                <a:latin typeface="Helvetica"/>
                <a:ea typeface="Helvetica"/>
                <a:cs typeface="Helvetica"/>
                <a:sym typeface="Helvetica"/>
              </a:defRPr>
            </a:pPr>
            <a:r>
              <a:rPr lang="en-US" sz="2700" dirty="0" err="1">
                <a:latin typeface="Calibri (Body)"/>
              </a:rPr>
              <a:t>DataNode</a:t>
            </a:r>
            <a:r>
              <a:rPr lang="en-US" sz="2700" dirty="0">
                <a:latin typeface="Calibri (Body)"/>
              </a:rPr>
              <a:t> instances talk to each other when they are replicating data</a:t>
            </a:r>
          </a:p>
          <a:p>
            <a:endParaRPr lang="en-US" sz="2800" dirty="0">
              <a:latin typeface="Calibri (Body)"/>
            </a:endParaRPr>
          </a:p>
        </p:txBody>
      </p:sp>
    </p:spTree>
    <p:extLst>
      <p:ext uri="{BB962C8B-B14F-4D97-AF65-F5344CB8AC3E}">
        <p14:creationId xmlns:p14="http://schemas.microsoft.com/office/powerpoint/2010/main" val="140198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HDFS – Shell (Samples)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47</a:t>
            </a:fld>
            <a:endParaRPr lang="en-US"/>
          </a:p>
        </p:txBody>
      </p:sp>
      <p:sp>
        <p:nvSpPr>
          <p:cNvPr id="3" name="Content Placeholder 2">
            <a:extLst>
              <a:ext uri="{FF2B5EF4-FFF2-40B4-BE49-F238E27FC236}">
                <a16:creationId xmlns:a16="http://schemas.microsoft.com/office/drawing/2014/main" id="{4D01E42B-5A8A-93A3-1A16-CEEAE907A891}"/>
              </a:ext>
            </a:extLst>
          </p:cNvPr>
          <p:cNvSpPr>
            <a:spLocks noGrp="1"/>
          </p:cNvSpPr>
          <p:nvPr>
            <p:ph idx="1"/>
          </p:nvPr>
        </p:nvSpPr>
        <p:spPr>
          <a:xfrm>
            <a:off x="1179576" y="1353312"/>
            <a:ext cx="4611624" cy="4892040"/>
          </a:xfrm>
        </p:spPr>
        <p:txBody>
          <a:bodyPr>
            <a:normAutofit fontScale="92500" lnSpcReduction="20000"/>
          </a:bodyPr>
          <a:lstStyle/>
          <a:p>
            <a:pPr algn="l">
              <a:defRPr b="1">
                <a:solidFill>
                  <a:srgbClr val="53585F"/>
                </a:solidFill>
                <a:latin typeface="Helvetica Neue"/>
                <a:ea typeface="Helvetica Neue"/>
                <a:cs typeface="Helvetica Neue"/>
                <a:sym typeface="Helvetica Neue"/>
              </a:defRPr>
            </a:pPr>
            <a:r>
              <a:rPr lang="en-US" sz="3200" dirty="0"/>
              <a:t>List files:</a:t>
            </a:r>
          </a:p>
          <a:p>
            <a:pPr algn="l">
              <a:defRPr>
                <a:solidFill>
                  <a:srgbClr val="53585F"/>
                </a:solidFill>
                <a:latin typeface="Helvetica Neue"/>
                <a:ea typeface="Helvetica Neue"/>
                <a:cs typeface="Helvetica Neue"/>
                <a:sym typeface="Helvetica Neue"/>
              </a:defRPr>
            </a:pPr>
            <a:r>
              <a:rPr lang="en-US" sz="3200" dirty="0"/>
              <a:t>$ </a:t>
            </a:r>
            <a:r>
              <a:rPr lang="en-US" sz="3200" dirty="0" err="1"/>
              <a:t>hdfs</a:t>
            </a:r>
            <a:r>
              <a:rPr lang="en-US" sz="3200" dirty="0"/>
              <a:t> </a:t>
            </a:r>
            <a:r>
              <a:rPr lang="en-US" sz="3200" dirty="0" err="1"/>
              <a:t>dfs</a:t>
            </a:r>
            <a:r>
              <a:rPr lang="en-US" sz="3200" dirty="0"/>
              <a:t> -ls / </a:t>
            </a:r>
          </a:p>
          <a:p>
            <a:pPr algn="l">
              <a:defRPr>
                <a:solidFill>
                  <a:srgbClr val="53585F"/>
                </a:solidFill>
                <a:latin typeface="Helvetica Neue"/>
                <a:ea typeface="Helvetica Neue"/>
                <a:cs typeface="Helvetica Neue"/>
                <a:sym typeface="Helvetica Neue"/>
              </a:defRPr>
            </a:pPr>
            <a:r>
              <a:rPr lang="en-US" sz="3200" dirty="0"/>
              <a:t>$ </a:t>
            </a:r>
            <a:r>
              <a:rPr lang="en-US" sz="3200" dirty="0" err="1"/>
              <a:t>hdfs</a:t>
            </a:r>
            <a:r>
              <a:rPr lang="en-US" sz="3200" dirty="0"/>
              <a:t> </a:t>
            </a:r>
            <a:r>
              <a:rPr lang="en-US" sz="3200" dirty="0" err="1"/>
              <a:t>dfs</a:t>
            </a:r>
            <a:r>
              <a:rPr lang="en-US" sz="3200" dirty="0"/>
              <a:t> -l -R /var</a:t>
            </a:r>
          </a:p>
          <a:p>
            <a:pPr algn="l">
              <a:defRPr>
                <a:solidFill>
                  <a:srgbClr val="53585F"/>
                </a:solidFill>
                <a:latin typeface="Helvetica Neue"/>
                <a:ea typeface="Helvetica Neue"/>
                <a:cs typeface="Helvetica Neue"/>
                <a:sym typeface="Helvetica Neue"/>
              </a:defRPr>
            </a:pPr>
            <a:endParaRPr lang="en-US" sz="3200" dirty="0"/>
          </a:p>
          <a:p>
            <a:pPr algn="l">
              <a:defRPr b="1">
                <a:solidFill>
                  <a:srgbClr val="53585F"/>
                </a:solidFill>
                <a:latin typeface="Helvetica Neue"/>
                <a:ea typeface="Helvetica Neue"/>
                <a:cs typeface="Helvetica Neue"/>
                <a:sym typeface="Helvetica Neue"/>
              </a:defRPr>
            </a:pPr>
            <a:r>
              <a:rPr lang="en-US" sz="3200" dirty="0"/>
              <a:t>Disk usage:</a:t>
            </a:r>
          </a:p>
          <a:p>
            <a:pPr algn="l">
              <a:defRPr>
                <a:solidFill>
                  <a:srgbClr val="53585F"/>
                </a:solidFill>
                <a:latin typeface="Helvetica Neue"/>
                <a:ea typeface="Helvetica Neue"/>
                <a:cs typeface="Helvetica Neue"/>
                <a:sym typeface="Helvetica Neue"/>
              </a:defRPr>
            </a:pPr>
            <a:r>
              <a:rPr lang="en-US" sz="3200" dirty="0"/>
              <a:t>$ </a:t>
            </a:r>
            <a:r>
              <a:rPr lang="en-US" sz="3200" dirty="0" err="1"/>
              <a:t>hdfs</a:t>
            </a:r>
            <a:r>
              <a:rPr lang="en-US" sz="3200" dirty="0"/>
              <a:t> </a:t>
            </a:r>
            <a:r>
              <a:rPr lang="en-US" sz="3200" dirty="0" err="1"/>
              <a:t>dfs</a:t>
            </a:r>
            <a:r>
              <a:rPr lang="en-US" sz="3200" dirty="0"/>
              <a:t> -</a:t>
            </a:r>
            <a:r>
              <a:rPr lang="en-US" sz="3200" dirty="0" err="1"/>
              <a:t>df</a:t>
            </a:r>
            <a:r>
              <a:rPr lang="en-US" sz="3200" dirty="0"/>
              <a:t> -h /</a:t>
            </a:r>
          </a:p>
          <a:p>
            <a:pPr algn="l">
              <a:defRPr>
                <a:solidFill>
                  <a:srgbClr val="53585F"/>
                </a:solidFill>
                <a:latin typeface="Helvetica Neue"/>
                <a:ea typeface="Helvetica Neue"/>
                <a:cs typeface="Helvetica Neue"/>
                <a:sym typeface="Helvetica Neue"/>
              </a:defRPr>
            </a:pPr>
            <a:endParaRPr lang="en-US" sz="3200" dirty="0"/>
          </a:p>
          <a:p>
            <a:pPr algn="l">
              <a:defRPr b="1">
                <a:solidFill>
                  <a:srgbClr val="53585F"/>
                </a:solidFill>
                <a:latin typeface="Helvetica Neue"/>
                <a:ea typeface="Helvetica Neue"/>
                <a:cs typeface="Helvetica Neue"/>
                <a:sym typeface="Helvetica Neue"/>
              </a:defRPr>
            </a:pPr>
            <a:r>
              <a:rPr lang="en-US" sz="3200" dirty="0"/>
              <a:t>Create Directory:</a:t>
            </a:r>
          </a:p>
          <a:p>
            <a:pPr algn="l">
              <a:defRPr>
                <a:solidFill>
                  <a:srgbClr val="53585F"/>
                </a:solidFill>
                <a:latin typeface="Helvetica Neue"/>
                <a:ea typeface="Helvetica Neue"/>
                <a:cs typeface="Helvetica Neue"/>
                <a:sym typeface="Helvetica Neue"/>
              </a:defRPr>
            </a:pPr>
            <a:r>
              <a:rPr lang="en-US" sz="3200" dirty="0"/>
              <a:t>$ </a:t>
            </a:r>
            <a:r>
              <a:rPr lang="en-US" sz="3200" dirty="0" err="1"/>
              <a:t>hdfs</a:t>
            </a:r>
            <a:r>
              <a:rPr lang="en-US" sz="3200" dirty="0"/>
              <a:t> </a:t>
            </a:r>
            <a:r>
              <a:rPr lang="en-US" sz="3200" dirty="0" err="1"/>
              <a:t>dfs</a:t>
            </a:r>
            <a:r>
              <a:rPr lang="en-US" sz="3200" dirty="0"/>
              <a:t> -</a:t>
            </a:r>
            <a:r>
              <a:rPr lang="en-US" sz="3200" dirty="0" err="1"/>
              <a:t>mkdir</a:t>
            </a:r>
            <a:r>
              <a:rPr lang="en-US" sz="3200" dirty="0"/>
              <a:t> </a:t>
            </a:r>
            <a:r>
              <a:rPr lang="en-US" sz="3200" dirty="0" err="1"/>
              <a:t>mydata</a:t>
            </a:r>
            <a:endParaRPr lang="en-US" sz="3200" dirty="0"/>
          </a:p>
        </p:txBody>
      </p:sp>
      <p:sp>
        <p:nvSpPr>
          <p:cNvPr id="5" name="Copy files to/from HDFS:…">
            <a:extLst>
              <a:ext uri="{FF2B5EF4-FFF2-40B4-BE49-F238E27FC236}">
                <a16:creationId xmlns:a16="http://schemas.microsoft.com/office/drawing/2014/main" id="{62CF5F52-B078-F0A1-2B08-B6FA86BEEA70}"/>
              </a:ext>
            </a:extLst>
          </p:cNvPr>
          <p:cNvSpPr txBox="1"/>
          <p:nvPr/>
        </p:nvSpPr>
        <p:spPr>
          <a:xfrm>
            <a:off x="5791200" y="1219002"/>
            <a:ext cx="6164067"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b="1">
                <a:solidFill>
                  <a:srgbClr val="53585F"/>
                </a:solidFill>
                <a:latin typeface="Helvetica Neue"/>
                <a:ea typeface="Helvetica Neue"/>
                <a:cs typeface="Helvetica Neue"/>
                <a:sym typeface="Helvetica Neue"/>
              </a:defRPr>
            </a:pPr>
            <a:r>
              <a:rPr sz="2800" dirty="0"/>
              <a:t>Copy files to/from HDFS:</a:t>
            </a:r>
          </a:p>
          <a:p>
            <a:pPr algn="l">
              <a:defRPr>
                <a:solidFill>
                  <a:srgbClr val="53585F"/>
                </a:solidFill>
                <a:latin typeface="Helvetica Neue"/>
                <a:ea typeface="Helvetica Neue"/>
                <a:cs typeface="Helvetica Neue"/>
                <a:sym typeface="Helvetica Neue"/>
              </a:defRPr>
            </a:pPr>
            <a:r>
              <a:rPr sz="2800" dirty="0"/>
              <a:t>$ </a:t>
            </a:r>
            <a:r>
              <a:rPr sz="2800" dirty="0" err="1"/>
              <a:t>hdfs</a:t>
            </a:r>
            <a:r>
              <a:rPr sz="2800" dirty="0"/>
              <a:t> </a:t>
            </a:r>
            <a:r>
              <a:rPr sz="2800" dirty="0" err="1"/>
              <a:t>dfs</a:t>
            </a:r>
            <a:r>
              <a:rPr sz="2800" dirty="0"/>
              <a:t> -</a:t>
            </a:r>
            <a:r>
              <a:rPr sz="2800" dirty="0" err="1"/>
              <a:t>copyFromLocal</a:t>
            </a:r>
            <a:endParaRPr sz="2800" dirty="0"/>
          </a:p>
          <a:p>
            <a:pPr algn="l">
              <a:defRPr>
                <a:solidFill>
                  <a:srgbClr val="53585F"/>
                </a:solidFill>
                <a:latin typeface="Helvetica Neue"/>
                <a:ea typeface="Helvetica Neue"/>
                <a:cs typeface="Helvetica Neue"/>
                <a:sym typeface="Helvetica Neue"/>
              </a:defRPr>
            </a:pPr>
            <a:r>
              <a:rPr sz="2800" dirty="0"/>
              <a:t>$ </a:t>
            </a:r>
            <a:r>
              <a:rPr sz="2800" dirty="0" err="1"/>
              <a:t>hdfs</a:t>
            </a:r>
            <a:r>
              <a:rPr sz="2800" dirty="0"/>
              <a:t> </a:t>
            </a:r>
            <a:r>
              <a:rPr sz="2800" dirty="0" err="1"/>
              <a:t>dfs</a:t>
            </a:r>
            <a:r>
              <a:rPr sz="2800" dirty="0"/>
              <a:t> -</a:t>
            </a:r>
            <a:r>
              <a:rPr sz="2800" dirty="0" err="1"/>
              <a:t>copyToLocal</a:t>
            </a:r>
            <a:r>
              <a:rPr sz="2800" dirty="0">
                <a:solidFill>
                  <a:srgbClr val="000000"/>
                </a:solidFill>
                <a:latin typeface="Times Roman"/>
                <a:ea typeface="Times Roman"/>
                <a:cs typeface="Times Roman"/>
                <a:sym typeface="Times Roman"/>
              </a:rPr>
              <a:t> </a:t>
            </a:r>
          </a:p>
          <a:p>
            <a:pPr algn="l">
              <a:defRPr>
                <a:solidFill>
                  <a:srgbClr val="53585F"/>
                </a:solidFill>
                <a:latin typeface="Helvetica Neue"/>
                <a:ea typeface="Helvetica Neue"/>
                <a:cs typeface="Helvetica Neue"/>
                <a:sym typeface="Helvetica Neue"/>
              </a:defRPr>
            </a:pPr>
            <a:endParaRPr sz="2800" dirty="0">
              <a:solidFill>
                <a:srgbClr val="000000"/>
              </a:solidFill>
              <a:latin typeface="Times Roman"/>
              <a:ea typeface="Times Roman"/>
              <a:cs typeface="Times Roman"/>
              <a:sym typeface="Times Roman"/>
            </a:endParaRPr>
          </a:p>
          <a:p>
            <a:pPr algn="l">
              <a:defRPr b="1">
                <a:solidFill>
                  <a:srgbClr val="53585F"/>
                </a:solidFill>
                <a:latin typeface="Helvetica Neue"/>
                <a:ea typeface="Helvetica Neue"/>
                <a:cs typeface="Helvetica Neue"/>
                <a:sym typeface="Helvetica Neue"/>
              </a:defRPr>
            </a:pPr>
            <a:r>
              <a:rPr sz="2800" dirty="0"/>
              <a:t>File access list:</a:t>
            </a:r>
          </a:p>
          <a:p>
            <a:pPr algn="l">
              <a:defRPr>
                <a:solidFill>
                  <a:srgbClr val="53585F"/>
                </a:solidFill>
                <a:latin typeface="Helvetica Neue"/>
                <a:ea typeface="Helvetica Neue"/>
                <a:cs typeface="Helvetica Neue"/>
                <a:sym typeface="Helvetica Neue"/>
              </a:defRPr>
            </a:pPr>
            <a:r>
              <a:rPr sz="2800" dirty="0"/>
              <a:t>$ </a:t>
            </a:r>
            <a:r>
              <a:rPr sz="2800" dirty="0" err="1"/>
              <a:t>hdfs</a:t>
            </a:r>
            <a:r>
              <a:rPr sz="2800" dirty="0"/>
              <a:t> </a:t>
            </a:r>
            <a:r>
              <a:rPr sz="2800" dirty="0" err="1"/>
              <a:t>dfs</a:t>
            </a:r>
            <a:r>
              <a:rPr sz="2800" dirty="0"/>
              <a:t> -</a:t>
            </a:r>
            <a:r>
              <a:rPr sz="2800" dirty="0" err="1"/>
              <a:t>getfacl</a:t>
            </a:r>
            <a:r>
              <a:rPr sz="2800" dirty="0"/>
              <a:t> </a:t>
            </a:r>
          </a:p>
          <a:p>
            <a:pPr algn="l">
              <a:defRPr>
                <a:solidFill>
                  <a:srgbClr val="53585F"/>
                </a:solidFill>
                <a:latin typeface="Helvetica Neue"/>
                <a:ea typeface="Helvetica Neue"/>
                <a:cs typeface="Helvetica Neue"/>
                <a:sym typeface="Helvetica Neue"/>
              </a:defRPr>
            </a:pPr>
            <a:endParaRPr sz="2800" dirty="0"/>
          </a:p>
          <a:p>
            <a:pPr algn="l">
              <a:defRPr b="1">
                <a:solidFill>
                  <a:srgbClr val="53585F"/>
                </a:solidFill>
                <a:latin typeface="Helvetica Neue"/>
                <a:ea typeface="Helvetica Neue"/>
                <a:cs typeface="Helvetica Neue"/>
                <a:sym typeface="Helvetica Neue"/>
              </a:defRPr>
            </a:pPr>
            <a:r>
              <a:rPr sz="2800" dirty="0"/>
              <a:t>File Stats:</a:t>
            </a:r>
          </a:p>
          <a:p>
            <a:pPr algn="l">
              <a:defRPr>
                <a:solidFill>
                  <a:srgbClr val="53585F"/>
                </a:solidFill>
                <a:latin typeface="Helvetica Neue"/>
                <a:ea typeface="Helvetica Neue"/>
                <a:cs typeface="Helvetica Neue"/>
                <a:sym typeface="Helvetica Neue"/>
              </a:defRPr>
            </a:pPr>
            <a:r>
              <a:rPr sz="2800" dirty="0"/>
              <a:t>$ </a:t>
            </a:r>
            <a:r>
              <a:rPr sz="2800" dirty="0" err="1"/>
              <a:t>hdfs</a:t>
            </a:r>
            <a:r>
              <a:rPr sz="2800" dirty="0"/>
              <a:t> </a:t>
            </a:r>
            <a:r>
              <a:rPr sz="2800" dirty="0" err="1"/>
              <a:t>dfs</a:t>
            </a:r>
            <a:r>
              <a:rPr sz="2800" dirty="0"/>
              <a:t> -stat</a:t>
            </a:r>
          </a:p>
          <a:p>
            <a:pPr algn="l">
              <a:defRPr>
                <a:solidFill>
                  <a:srgbClr val="53585F"/>
                </a:solidFill>
                <a:latin typeface="Helvetica Neue"/>
                <a:ea typeface="Helvetica Neue"/>
                <a:cs typeface="Helvetica Neue"/>
                <a:sym typeface="Helvetica Neue"/>
              </a:defRPr>
            </a:pPr>
            <a:endParaRPr sz="2800" dirty="0"/>
          </a:p>
          <a:p>
            <a:pPr algn="l">
              <a:defRPr b="1">
                <a:solidFill>
                  <a:srgbClr val="53585F"/>
                </a:solidFill>
                <a:latin typeface="Helvetica Neue"/>
                <a:ea typeface="Helvetica Neue"/>
                <a:cs typeface="Helvetica Neue"/>
                <a:sym typeface="Helvetica Neue"/>
              </a:defRPr>
            </a:pPr>
            <a:r>
              <a:rPr sz="2800" dirty="0"/>
              <a:t>Cluster Report (Admin):</a:t>
            </a:r>
          </a:p>
          <a:p>
            <a:pPr algn="l">
              <a:defRPr>
                <a:solidFill>
                  <a:srgbClr val="53585F"/>
                </a:solidFill>
                <a:latin typeface="Helvetica Neue"/>
                <a:ea typeface="Helvetica Neue"/>
                <a:cs typeface="Helvetica Neue"/>
                <a:sym typeface="Helvetica Neue"/>
              </a:defRPr>
            </a:pPr>
            <a:r>
              <a:rPr sz="2800" dirty="0" err="1"/>
              <a:t>hdfs</a:t>
            </a:r>
            <a:r>
              <a:rPr sz="2800" dirty="0"/>
              <a:t> </a:t>
            </a:r>
            <a:r>
              <a:rPr sz="2800" dirty="0" err="1"/>
              <a:t>dfsadmin</a:t>
            </a:r>
            <a:r>
              <a:rPr sz="2800" dirty="0"/>
              <a:t> –report</a:t>
            </a:r>
          </a:p>
        </p:txBody>
      </p:sp>
    </p:spTree>
    <p:extLst>
      <p:ext uri="{BB962C8B-B14F-4D97-AF65-F5344CB8AC3E}">
        <p14:creationId xmlns:p14="http://schemas.microsoft.com/office/powerpoint/2010/main" val="615545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HDFS vs. GFS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48</a:t>
            </a:fld>
            <a:endParaRPr lang="en-US"/>
          </a:p>
        </p:txBody>
      </p:sp>
      <p:graphicFrame>
        <p:nvGraphicFramePr>
          <p:cNvPr id="8" name="Table 7">
            <a:extLst>
              <a:ext uri="{FF2B5EF4-FFF2-40B4-BE49-F238E27FC236}">
                <a16:creationId xmlns:a16="http://schemas.microsoft.com/office/drawing/2014/main" id="{D0A19C20-C268-A9F0-BC97-DDCC7668049C}"/>
              </a:ext>
            </a:extLst>
          </p:cNvPr>
          <p:cNvGraphicFramePr>
            <a:graphicFrameLocks noGrp="1"/>
          </p:cNvGraphicFramePr>
          <p:nvPr>
            <p:extLst>
              <p:ext uri="{D42A27DB-BD31-4B8C-83A1-F6EECF244321}">
                <p14:modId xmlns:p14="http://schemas.microsoft.com/office/powerpoint/2010/main" val="2273674870"/>
              </p:ext>
            </p:extLst>
          </p:nvPr>
        </p:nvGraphicFramePr>
        <p:xfrm>
          <a:off x="2675620" y="1841773"/>
          <a:ext cx="6840760" cy="3474720"/>
        </p:xfrm>
        <a:graphic>
          <a:graphicData uri="http://schemas.openxmlformats.org/drawingml/2006/table">
            <a:tbl>
              <a:tblPr rtl="1" firstRow="1" bandRow="1">
                <a:tableStyleId>{5C22544A-7EE6-4342-B048-85BDC9FD1C3A}</a:tableStyleId>
              </a:tblPr>
              <a:tblGrid>
                <a:gridCol w="3420380">
                  <a:extLst>
                    <a:ext uri="{9D8B030D-6E8A-4147-A177-3AD203B41FA5}">
                      <a16:colId xmlns:a16="http://schemas.microsoft.com/office/drawing/2014/main" val="3417826364"/>
                    </a:ext>
                  </a:extLst>
                </a:gridCol>
                <a:gridCol w="3420380">
                  <a:extLst>
                    <a:ext uri="{9D8B030D-6E8A-4147-A177-3AD203B41FA5}">
                      <a16:colId xmlns:a16="http://schemas.microsoft.com/office/drawing/2014/main" val="1881955296"/>
                    </a:ext>
                  </a:extLst>
                </a:gridCol>
              </a:tblGrid>
              <a:tr h="370840">
                <a:tc>
                  <a:txBody>
                    <a:bodyPr/>
                    <a:lstStyle/>
                    <a:p>
                      <a:pPr algn="ctr" rtl="0"/>
                      <a:r>
                        <a:rPr lang="en-US" sz="3200" dirty="0"/>
                        <a:t>HDFS</a:t>
                      </a:r>
                      <a:endParaRPr lang="he-IL" sz="3200" dirty="0"/>
                    </a:p>
                  </a:txBody>
                  <a:tcPr/>
                </a:tc>
                <a:tc>
                  <a:txBody>
                    <a:bodyPr/>
                    <a:lstStyle/>
                    <a:p>
                      <a:pPr algn="ctr" rtl="0"/>
                      <a:r>
                        <a:rPr lang="en-US" sz="3200" dirty="0"/>
                        <a:t>GFS</a:t>
                      </a:r>
                      <a:endParaRPr lang="he-IL" sz="3200" dirty="0"/>
                    </a:p>
                  </a:txBody>
                  <a:tcPr/>
                </a:tc>
                <a:extLst>
                  <a:ext uri="{0D108BD9-81ED-4DB2-BD59-A6C34878D82A}">
                    <a16:rowId xmlns:a16="http://schemas.microsoft.com/office/drawing/2014/main" val="2149179646"/>
                  </a:ext>
                </a:extLst>
              </a:tr>
              <a:tr h="370840">
                <a:tc>
                  <a:txBody>
                    <a:bodyPr/>
                    <a:lstStyle/>
                    <a:p>
                      <a:pPr algn="ctr" rtl="0"/>
                      <a:r>
                        <a:rPr lang="en-US" sz="3200" dirty="0" err="1"/>
                        <a:t>NameNode</a:t>
                      </a:r>
                      <a:endParaRPr lang="he-IL" sz="3200" dirty="0"/>
                    </a:p>
                  </a:txBody>
                  <a:tcPr/>
                </a:tc>
                <a:tc>
                  <a:txBody>
                    <a:bodyPr/>
                    <a:lstStyle/>
                    <a:p>
                      <a:pPr algn="ctr" rtl="0"/>
                      <a:r>
                        <a:rPr lang="en-US" sz="3200" dirty="0"/>
                        <a:t>Master</a:t>
                      </a:r>
                      <a:r>
                        <a:rPr lang="en-US" sz="3200" baseline="0" dirty="0"/>
                        <a:t> node</a:t>
                      </a:r>
                      <a:endParaRPr lang="he-IL" sz="3200" dirty="0"/>
                    </a:p>
                  </a:txBody>
                  <a:tcPr/>
                </a:tc>
                <a:extLst>
                  <a:ext uri="{0D108BD9-81ED-4DB2-BD59-A6C34878D82A}">
                    <a16:rowId xmlns:a16="http://schemas.microsoft.com/office/drawing/2014/main" val="2418928722"/>
                  </a:ext>
                </a:extLst>
              </a:tr>
              <a:tr h="370840">
                <a:tc>
                  <a:txBody>
                    <a:bodyPr/>
                    <a:lstStyle/>
                    <a:p>
                      <a:pPr algn="ctr" rtl="0"/>
                      <a:r>
                        <a:rPr lang="en-US" sz="3200" dirty="0" err="1"/>
                        <a:t>DataNode</a:t>
                      </a:r>
                      <a:endParaRPr lang="he-IL" sz="3200" dirty="0"/>
                    </a:p>
                  </a:txBody>
                  <a:tcPr/>
                </a:tc>
                <a:tc>
                  <a:txBody>
                    <a:bodyPr/>
                    <a:lstStyle/>
                    <a:p>
                      <a:pPr algn="ctr" rtl="0"/>
                      <a:r>
                        <a:rPr lang="en-US" sz="3200" dirty="0"/>
                        <a:t>Chunk server</a:t>
                      </a:r>
                      <a:endParaRPr lang="he-IL" sz="3200" dirty="0"/>
                    </a:p>
                  </a:txBody>
                  <a:tcPr/>
                </a:tc>
                <a:extLst>
                  <a:ext uri="{0D108BD9-81ED-4DB2-BD59-A6C34878D82A}">
                    <a16:rowId xmlns:a16="http://schemas.microsoft.com/office/drawing/2014/main" val="3592934385"/>
                  </a:ext>
                </a:extLst>
              </a:tr>
              <a:tr h="370840">
                <a:tc>
                  <a:txBody>
                    <a:bodyPr/>
                    <a:lstStyle/>
                    <a:p>
                      <a:pPr algn="ctr" rtl="0"/>
                      <a:r>
                        <a:rPr lang="en-US" sz="3200" dirty="0"/>
                        <a:t>Block (128Mb)*</a:t>
                      </a:r>
                      <a:endParaRPr lang="he-IL" sz="3200" dirty="0"/>
                    </a:p>
                  </a:txBody>
                  <a:tcPr/>
                </a:tc>
                <a:tc>
                  <a:txBody>
                    <a:bodyPr/>
                    <a:lstStyle/>
                    <a:p>
                      <a:pPr algn="ctr" rtl="0"/>
                      <a:r>
                        <a:rPr lang="en-US" sz="3200" dirty="0"/>
                        <a:t>Chunk (64Mb)*</a:t>
                      </a:r>
                      <a:endParaRPr lang="he-IL" sz="3200" dirty="0"/>
                    </a:p>
                  </a:txBody>
                  <a:tcPr/>
                </a:tc>
                <a:extLst>
                  <a:ext uri="{0D108BD9-81ED-4DB2-BD59-A6C34878D82A}">
                    <a16:rowId xmlns:a16="http://schemas.microsoft.com/office/drawing/2014/main" val="408629668"/>
                  </a:ext>
                </a:extLst>
              </a:tr>
              <a:tr h="370840">
                <a:tc>
                  <a:txBody>
                    <a:bodyPr/>
                    <a:lstStyle/>
                    <a:p>
                      <a:pPr algn="ctr" rtl="0"/>
                      <a:r>
                        <a:rPr lang="en-US" sz="3200" dirty="0"/>
                        <a:t>Namespace</a:t>
                      </a:r>
                      <a:r>
                        <a:rPr lang="en-US" sz="3200" baseline="0" dirty="0"/>
                        <a:t> image</a:t>
                      </a:r>
                      <a:endParaRPr lang="he-IL" sz="3200" dirty="0"/>
                    </a:p>
                  </a:txBody>
                  <a:tcPr/>
                </a:tc>
                <a:tc>
                  <a:txBody>
                    <a:bodyPr/>
                    <a:lstStyle/>
                    <a:p>
                      <a:pPr algn="ctr" rtl="0"/>
                      <a:r>
                        <a:rPr lang="en-US" sz="3200" dirty="0"/>
                        <a:t>Meta data</a:t>
                      </a:r>
                      <a:endParaRPr lang="he-IL" sz="3200" dirty="0"/>
                    </a:p>
                  </a:txBody>
                  <a:tcPr/>
                </a:tc>
                <a:extLst>
                  <a:ext uri="{0D108BD9-81ED-4DB2-BD59-A6C34878D82A}">
                    <a16:rowId xmlns:a16="http://schemas.microsoft.com/office/drawing/2014/main" val="1709480596"/>
                  </a:ext>
                </a:extLst>
              </a:tr>
              <a:tr h="370840">
                <a:tc>
                  <a:txBody>
                    <a:bodyPr/>
                    <a:lstStyle/>
                    <a:p>
                      <a:pPr algn="ctr" rtl="0"/>
                      <a:r>
                        <a:rPr lang="en-US" sz="3200" dirty="0"/>
                        <a:t>Journal</a:t>
                      </a:r>
                      <a:endParaRPr lang="he-IL" sz="3200" dirty="0"/>
                    </a:p>
                  </a:txBody>
                  <a:tcPr/>
                </a:tc>
                <a:tc>
                  <a:txBody>
                    <a:bodyPr/>
                    <a:lstStyle/>
                    <a:p>
                      <a:pPr algn="ctr" rtl="0"/>
                      <a:r>
                        <a:rPr lang="en-US" sz="3200" dirty="0"/>
                        <a:t>Operations log</a:t>
                      </a:r>
                      <a:endParaRPr lang="he-IL" sz="3200" dirty="0"/>
                    </a:p>
                  </a:txBody>
                  <a:tcPr/>
                </a:tc>
                <a:extLst>
                  <a:ext uri="{0D108BD9-81ED-4DB2-BD59-A6C34878D82A}">
                    <a16:rowId xmlns:a16="http://schemas.microsoft.com/office/drawing/2014/main" val="1056462677"/>
                  </a:ext>
                </a:extLst>
              </a:tr>
            </a:tbl>
          </a:graphicData>
        </a:graphic>
      </p:graphicFrame>
    </p:spTree>
    <p:extLst>
      <p:ext uri="{BB962C8B-B14F-4D97-AF65-F5344CB8AC3E}">
        <p14:creationId xmlns:p14="http://schemas.microsoft.com/office/powerpoint/2010/main" val="1339851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HDFS – Replication Management</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A block may be under- or over-replicated</a:t>
            </a:r>
          </a:p>
          <a:p>
            <a:endParaRPr lang="en-US" sz="2800" dirty="0"/>
          </a:p>
          <a:p>
            <a:r>
              <a:rPr lang="en-US" sz="2800" dirty="0"/>
              <a:t>HDFS manages and tries to balance this</a:t>
            </a:r>
          </a:p>
          <a:p>
            <a:pPr lvl="1"/>
            <a:r>
              <a:rPr lang="en-US" sz="2800" dirty="0"/>
              <a:t>A background job</a:t>
            </a:r>
          </a:p>
          <a:p>
            <a:r>
              <a:rPr lang="en-US" sz="2800" dirty="0"/>
              <a:t>Key considerations</a:t>
            </a:r>
          </a:p>
          <a:p>
            <a:pPr lvl="1"/>
            <a:r>
              <a:rPr lang="en-US" sz="2800" dirty="0"/>
              <a:t>Do not write multiple replicas on the same node</a:t>
            </a:r>
          </a:p>
          <a:p>
            <a:pPr lvl="1"/>
            <a:r>
              <a:rPr lang="en-US" sz="2800" dirty="0"/>
              <a:t>Do not write more than two replicas on the same rack</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49</a:t>
            </a:fld>
            <a:endParaRPr lang="en-US"/>
          </a:p>
        </p:txBody>
      </p:sp>
    </p:spTree>
    <p:extLst>
      <p:ext uri="{BB962C8B-B14F-4D97-AF65-F5344CB8AC3E}">
        <p14:creationId xmlns:p14="http://schemas.microsoft.com/office/powerpoint/2010/main" val="255299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What is FS?</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fontScale="92500" lnSpcReduction="20000"/>
          </a:bodyPr>
          <a:lstStyle/>
          <a:p>
            <a:r>
              <a:rPr lang="en-US" sz="2800" dirty="0"/>
              <a:t>In computing, </a:t>
            </a:r>
            <a:r>
              <a:rPr lang="en-US" sz="2800" b="1" dirty="0"/>
              <a:t>file system</a:t>
            </a:r>
            <a:r>
              <a:rPr lang="en-US" sz="2800" dirty="0"/>
              <a:t> or </a:t>
            </a:r>
            <a:r>
              <a:rPr lang="en-US" sz="2800" b="1" dirty="0"/>
              <a:t>filesystem</a:t>
            </a:r>
            <a:r>
              <a:rPr lang="en-US" sz="2800" dirty="0"/>
              <a:t> (often abbreviated to </a:t>
            </a:r>
            <a:r>
              <a:rPr lang="en-US" sz="2800" b="1" dirty="0"/>
              <a:t>fs</a:t>
            </a:r>
            <a:r>
              <a:rPr lang="en-US" sz="2800" dirty="0"/>
              <a:t>) is a method and data structure that the operating system uses to control how data is stored and retrieved.</a:t>
            </a:r>
          </a:p>
          <a:p>
            <a:r>
              <a:rPr lang="en-US" sz="2800" dirty="0"/>
              <a:t>Without a file system, data placed in a storage medium would be one large body of data with no way to tell where one piece of data stopped and the next began, or where any piece of data was located when it was time to retrieve it. </a:t>
            </a:r>
          </a:p>
          <a:p>
            <a:r>
              <a:rPr lang="en-US" sz="2800" dirty="0"/>
              <a:t>By separating the data into pieces and giving each piece a name, the data are easily isolated and identified. </a:t>
            </a:r>
          </a:p>
          <a:p>
            <a:r>
              <a:rPr lang="en-US" sz="2800" dirty="0"/>
              <a:t>Taking its name from the way a paper-based data management system is named, each group of data is called a "file". </a:t>
            </a:r>
          </a:p>
          <a:p>
            <a:r>
              <a:rPr lang="en-US" sz="2800" dirty="0"/>
              <a:t>The structure and logic rules used to manage the groups of data and their names is called a "file system." </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a:t>
            </a:fld>
            <a:endParaRPr lang="en-US"/>
          </a:p>
        </p:txBody>
      </p:sp>
      <p:sp>
        <p:nvSpPr>
          <p:cNvPr id="6" name="TextBox 5">
            <a:extLst>
              <a:ext uri="{FF2B5EF4-FFF2-40B4-BE49-F238E27FC236}">
                <a16:creationId xmlns:a16="http://schemas.microsoft.com/office/drawing/2014/main" id="{386F4DD2-E417-DF8A-F1AF-ADA1C6FB5B1C}"/>
              </a:ext>
            </a:extLst>
          </p:cNvPr>
          <p:cNvSpPr txBox="1"/>
          <p:nvPr/>
        </p:nvSpPr>
        <p:spPr>
          <a:xfrm>
            <a:off x="8057181" y="6220555"/>
            <a:ext cx="1265050" cy="369332"/>
          </a:xfrm>
          <a:prstGeom prst="rect">
            <a:avLst/>
          </a:prstGeom>
          <a:noFill/>
        </p:spPr>
        <p:txBody>
          <a:bodyPr wrap="square">
            <a:spAutoFit/>
          </a:bodyPr>
          <a:lstStyle/>
          <a:p>
            <a:r>
              <a:rPr lang="en-US" dirty="0"/>
              <a:t>W</a:t>
            </a:r>
            <a:r>
              <a:rPr lang="en-US" sz="1800" dirty="0"/>
              <a:t>ikipedia</a:t>
            </a:r>
            <a:endParaRPr lang="en-IL" dirty="0"/>
          </a:p>
        </p:txBody>
      </p:sp>
    </p:spTree>
    <p:extLst>
      <p:ext uri="{BB962C8B-B14F-4D97-AF65-F5344CB8AC3E}">
        <p14:creationId xmlns:p14="http://schemas.microsoft.com/office/powerpoint/2010/main" val="3392257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Typical node in Hadoop (@2010)</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pPr lvl="1"/>
            <a:r>
              <a:rPr lang="en-US" sz="2800" dirty="0"/>
              <a:t>2 quad core Xeon processors @ 2.5ghz</a:t>
            </a:r>
          </a:p>
          <a:p>
            <a:pPr lvl="1"/>
            <a:r>
              <a:rPr lang="en-US" sz="2800" dirty="0"/>
              <a:t>Red Hat Enterprise Linux Server Release 5.1</a:t>
            </a:r>
          </a:p>
          <a:p>
            <a:pPr lvl="1"/>
            <a:r>
              <a:rPr lang="en-US" sz="2800" dirty="0"/>
              <a:t>Sun Java JDK 1.6.0_13-b03</a:t>
            </a:r>
          </a:p>
          <a:p>
            <a:pPr lvl="1"/>
            <a:r>
              <a:rPr lang="en-US" sz="2800" dirty="0"/>
              <a:t>4 directly attached SATA drives (one terabyte each)</a:t>
            </a:r>
          </a:p>
          <a:p>
            <a:pPr lvl="1"/>
            <a:r>
              <a:rPr lang="en-US" sz="2800" dirty="0"/>
              <a:t>16G RAM</a:t>
            </a:r>
          </a:p>
          <a:p>
            <a:pPr lvl="1"/>
            <a:r>
              <a:rPr lang="en-US" sz="2800" dirty="0"/>
              <a:t>1-gigabit Ethernet</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50</a:t>
            </a:fld>
            <a:endParaRPr lang="en-US"/>
          </a:p>
        </p:txBody>
      </p:sp>
    </p:spTree>
    <p:extLst>
      <p:ext uri="{BB962C8B-B14F-4D97-AF65-F5344CB8AC3E}">
        <p14:creationId xmlns:p14="http://schemas.microsoft.com/office/powerpoint/2010/main" val="3464521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pPr marL="0" indent="0">
              <a:buNone/>
            </a:pPr>
            <a:endParaRPr lang="en-US" sz="4400" dirty="0"/>
          </a:p>
          <a:p>
            <a:pPr marL="0" indent="0">
              <a:buNone/>
            </a:pPr>
            <a:endParaRPr lang="en-US" sz="4400" dirty="0"/>
          </a:p>
          <a:p>
            <a:pPr marL="0" indent="0">
              <a:buNone/>
            </a:pPr>
            <a:r>
              <a:rPr lang="en-US" sz="4400" dirty="0"/>
              <a:t>Ok, data is stored in a distributed file system</a:t>
            </a:r>
          </a:p>
          <a:p>
            <a:pPr marL="0" indent="0">
              <a:buNone/>
            </a:pPr>
            <a:r>
              <a:rPr lang="en-US" sz="4400" dirty="0"/>
              <a:t>			…now what?</a:t>
            </a:r>
            <a:endParaRPr lang="he-IL" sz="44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51</a:t>
            </a:fld>
            <a:endParaRPr lang="en-US"/>
          </a:p>
        </p:txBody>
      </p:sp>
    </p:spTree>
    <p:extLst>
      <p:ext uri="{BB962C8B-B14F-4D97-AF65-F5344CB8AC3E}">
        <p14:creationId xmlns:p14="http://schemas.microsoft.com/office/powerpoint/2010/main" val="2934798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Working with Large and Distributed Data</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Autofit/>
          </a:bodyPr>
          <a:lstStyle/>
          <a:p>
            <a:r>
              <a:rPr lang="en-US" sz="2800" dirty="0"/>
              <a:t>With a file system you can</a:t>
            </a:r>
          </a:p>
          <a:p>
            <a:pPr lvl="1"/>
            <a:r>
              <a:rPr lang="en-US" sz="2800" dirty="0"/>
              <a:t>Write and modify files</a:t>
            </a:r>
          </a:p>
          <a:p>
            <a:pPr lvl="1"/>
            <a:r>
              <a:rPr lang="en-US" sz="2800" dirty="0"/>
              <a:t>Read files</a:t>
            </a:r>
          </a:p>
          <a:p>
            <a:pPr lvl="1"/>
            <a:r>
              <a:rPr lang="en-US" sz="2800" dirty="0"/>
              <a:t>Organize in directories</a:t>
            </a:r>
          </a:p>
          <a:p>
            <a:r>
              <a:rPr lang="en-US" sz="2800" dirty="0"/>
              <a:t>With a relational database you can</a:t>
            </a:r>
          </a:p>
          <a:p>
            <a:pPr lvl="1"/>
            <a:r>
              <a:rPr lang="en-US" sz="2800" dirty="0"/>
              <a:t>Insert, update, and delete records</a:t>
            </a:r>
          </a:p>
          <a:p>
            <a:pPr lvl="1"/>
            <a:r>
              <a:rPr lang="en-US" sz="2800" dirty="0"/>
              <a:t>Run basic queries (select X from Y where Z)</a:t>
            </a:r>
          </a:p>
          <a:p>
            <a:pPr lvl="1"/>
            <a:r>
              <a:rPr lang="en-US" sz="2800" dirty="0"/>
              <a:t>Perform complex analytics of the data</a:t>
            </a:r>
          </a:p>
          <a:p>
            <a:endParaRPr lang="en-US" sz="2800" dirty="0"/>
          </a:p>
          <a:p>
            <a:pPr marL="0" indent="0" algn="ctr">
              <a:buNone/>
            </a:pPr>
            <a:r>
              <a:rPr lang="en-US" sz="2800" dirty="0"/>
              <a:t>How to do this on in HDFS?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52</a:t>
            </a:fld>
            <a:endParaRPr lang="en-US"/>
          </a:p>
        </p:txBody>
      </p:sp>
    </p:spTree>
    <p:extLst>
      <p:ext uri="{BB962C8B-B14F-4D97-AF65-F5344CB8AC3E}">
        <p14:creationId xmlns:p14="http://schemas.microsoft.com/office/powerpoint/2010/main" val="1715334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normAutofit/>
          </a:bodyPr>
          <a:lstStyle/>
          <a:p>
            <a:pPr marL="0" indent="0">
              <a:buNone/>
            </a:pPr>
            <a:r>
              <a:rPr lang="en-US" b="1" dirty="0"/>
              <a:t>Map-Reduce</a:t>
            </a:r>
            <a:endParaRPr lang="he-IL" b="1" dirty="0"/>
          </a:p>
        </p:txBody>
      </p:sp>
      <p:sp>
        <p:nvSpPr>
          <p:cNvPr id="5" name="מציין מיקום של מספר שקופית 4"/>
          <p:cNvSpPr>
            <a:spLocks noGrp="1"/>
          </p:cNvSpPr>
          <p:nvPr>
            <p:ph type="sldNum" sz="quarter" idx="12"/>
          </p:nvPr>
        </p:nvSpPr>
        <p:spPr/>
        <p:txBody>
          <a:bodyPr>
            <a:normAutofit lnSpcReduction="10000"/>
          </a:bodyPr>
          <a:lstStyle/>
          <a:p>
            <a:fld id="{FA1D694D-8C4C-4F6B-986F-3B4CC905C6EC}" type="slidenum">
              <a:rPr lang="en-US" smtClean="0"/>
              <a:pPr/>
              <a:t>53</a:t>
            </a:fld>
            <a:endParaRPr lang="en-US" sz="1400" b="1">
              <a:solidFill>
                <a:srgbClr val="FFFFFF"/>
              </a:solidFill>
            </a:endParaRPr>
          </a:p>
        </p:txBody>
      </p:sp>
    </p:spTree>
    <p:extLst>
      <p:ext uri="{BB962C8B-B14F-4D97-AF65-F5344CB8AC3E}">
        <p14:creationId xmlns:p14="http://schemas.microsoft.com/office/powerpoint/2010/main" val="674891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marL="0" indent="0" algn="ctr">
              <a:buNone/>
            </a:pPr>
            <a:r>
              <a:rPr lang="en-US" sz="4400" b="1" dirty="0"/>
              <a:t>Large Scale Analytics in HDFS?</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4424688"/>
            <a:ext cx="9692640" cy="1987677"/>
          </a:xfrm>
        </p:spPr>
        <p:txBody>
          <a:bodyPr>
            <a:normAutofit/>
          </a:bodyPr>
          <a:lstStyle/>
          <a:p>
            <a:pPr marL="0" indent="0" algn="l" rtl="0">
              <a:buNone/>
            </a:pPr>
            <a:r>
              <a:rPr lang="en-US" sz="2800" dirty="0"/>
              <a:t>“Users specify a </a:t>
            </a:r>
            <a:r>
              <a:rPr lang="en-US" sz="2800" b="1" dirty="0">
                <a:solidFill>
                  <a:srgbClr val="0000FF"/>
                </a:solidFill>
              </a:rPr>
              <a:t>map</a:t>
            </a:r>
            <a:r>
              <a:rPr lang="en-US" sz="2800" dirty="0"/>
              <a:t> function that </a:t>
            </a:r>
            <a:r>
              <a:rPr lang="en-US" sz="2800" b="1" dirty="0"/>
              <a:t>processes a key/value pair </a:t>
            </a:r>
            <a:r>
              <a:rPr lang="en-US" sz="2800" dirty="0"/>
              <a:t>to </a:t>
            </a:r>
            <a:r>
              <a:rPr lang="en-US" sz="2800" b="1" dirty="0"/>
              <a:t>generate a set of intermediate key/value pairs</a:t>
            </a:r>
            <a:r>
              <a:rPr lang="en-US" sz="2800" dirty="0"/>
              <a:t>, and a </a:t>
            </a:r>
            <a:r>
              <a:rPr lang="en-US" sz="2800" b="1" dirty="0">
                <a:solidFill>
                  <a:srgbClr val="0000FF"/>
                </a:solidFill>
              </a:rPr>
              <a:t>reduce</a:t>
            </a:r>
            <a:r>
              <a:rPr lang="en-US" sz="2800" dirty="0"/>
              <a:t> function that </a:t>
            </a:r>
            <a:r>
              <a:rPr lang="en-US" sz="2800" b="1" dirty="0"/>
              <a:t>merges all intermediate values </a:t>
            </a:r>
            <a:r>
              <a:rPr lang="en-US" sz="2800" dirty="0"/>
              <a:t>associated </a:t>
            </a:r>
            <a:r>
              <a:rPr lang="en-US" sz="2800" b="1" dirty="0"/>
              <a:t>with the same </a:t>
            </a:r>
            <a:r>
              <a:rPr lang="en-US" sz="2800" dirty="0"/>
              <a:t>intermediate </a:t>
            </a:r>
            <a:r>
              <a:rPr lang="en-US" sz="2800" b="1" dirty="0"/>
              <a:t>key</a:t>
            </a:r>
            <a:r>
              <a:rPr lang="en-US" sz="2800" dirty="0"/>
              <a:t>”</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54</a:t>
            </a:fld>
            <a:endParaRPr lang="en-US"/>
          </a:p>
        </p:txBody>
      </p:sp>
      <p:sp>
        <p:nvSpPr>
          <p:cNvPr id="5" name="Rectangle 4">
            <a:extLst>
              <a:ext uri="{FF2B5EF4-FFF2-40B4-BE49-F238E27FC236}">
                <a16:creationId xmlns:a16="http://schemas.microsoft.com/office/drawing/2014/main" id="{0B6F6334-CC8F-8DE6-9A13-0BFA3D1F8165}"/>
              </a:ext>
            </a:extLst>
          </p:cNvPr>
          <p:cNvSpPr/>
          <p:nvPr/>
        </p:nvSpPr>
        <p:spPr>
          <a:xfrm>
            <a:off x="4104551" y="1113692"/>
            <a:ext cx="3984424" cy="923330"/>
          </a:xfrm>
          <a:prstGeom prst="rect">
            <a:avLst/>
          </a:prstGeom>
        </p:spPr>
        <p:txBody>
          <a:bodyPr wrap="none">
            <a:spAutoFit/>
          </a:bodyPr>
          <a:lstStyle/>
          <a:p>
            <a:r>
              <a:rPr lang="en-US" sz="5400" dirty="0">
                <a:solidFill>
                  <a:srgbClr val="0000FF"/>
                </a:solidFill>
              </a:rPr>
              <a:t>Map-Reduce!</a:t>
            </a:r>
          </a:p>
        </p:txBody>
      </p:sp>
      <p:pic>
        <p:nvPicPr>
          <p:cNvPr id="6" name="Picture 5">
            <a:extLst>
              <a:ext uri="{FF2B5EF4-FFF2-40B4-BE49-F238E27FC236}">
                <a16:creationId xmlns:a16="http://schemas.microsoft.com/office/drawing/2014/main" id="{5779C0F2-61F7-13B4-08F9-26F7F577CDBC}"/>
              </a:ext>
            </a:extLst>
          </p:cNvPr>
          <p:cNvPicPr>
            <a:picLocks noChangeAspect="1"/>
          </p:cNvPicPr>
          <p:nvPr/>
        </p:nvPicPr>
        <p:blipFill>
          <a:blip r:embed="rId3"/>
          <a:stretch>
            <a:fillRect/>
          </a:stretch>
        </p:blipFill>
        <p:spPr>
          <a:xfrm>
            <a:off x="3020913" y="2356194"/>
            <a:ext cx="6151699" cy="181983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6776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285482"/>
            <a:ext cx="9692640" cy="747932"/>
          </a:xfrm>
        </p:spPr>
        <p:txBody>
          <a:bodyPr>
            <a:normAutofit/>
          </a:bodyPr>
          <a:lstStyle/>
          <a:p>
            <a:pPr algn="ctr"/>
            <a:r>
              <a:rPr lang="en-US" b="1" dirty="0"/>
              <a:t>Map Reduce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55</a:t>
            </a:fld>
            <a:endParaRPr lang="en-US"/>
          </a:p>
        </p:txBody>
      </p:sp>
      <p:sp>
        <p:nvSpPr>
          <p:cNvPr id="36" name="TextBox 35">
            <a:extLst>
              <a:ext uri="{FF2B5EF4-FFF2-40B4-BE49-F238E27FC236}">
                <a16:creationId xmlns:a16="http://schemas.microsoft.com/office/drawing/2014/main" id="{C37C86B3-A82C-E3F5-4CC2-9EDEF0017042}"/>
              </a:ext>
            </a:extLst>
          </p:cNvPr>
          <p:cNvSpPr txBox="1"/>
          <p:nvPr/>
        </p:nvSpPr>
        <p:spPr>
          <a:xfrm>
            <a:off x="7088005" y="2059970"/>
            <a:ext cx="2911566"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l" defTabSz="457200" rtl="0" fontAlgn="auto">
              <a:spcBef>
                <a:spcPts val="0"/>
              </a:spcBef>
              <a:spcAft>
                <a:spcPts val="0"/>
              </a:spcAft>
            </a:pPr>
            <a:r>
              <a:rPr lang="en-US" sz="2800" dirty="0">
                <a:solidFill>
                  <a:prstClr val="black"/>
                </a:solidFill>
                <a:cs typeface="Abadi MT Condensed Extra Bold"/>
              </a:rPr>
              <a:t>Input: &lt;key, value&gt;</a:t>
            </a:r>
          </a:p>
        </p:txBody>
      </p:sp>
      <p:cxnSp>
        <p:nvCxnSpPr>
          <p:cNvPr id="37" name="Straight Arrow Connector 36">
            <a:extLst>
              <a:ext uri="{FF2B5EF4-FFF2-40B4-BE49-F238E27FC236}">
                <a16:creationId xmlns:a16="http://schemas.microsoft.com/office/drawing/2014/main" id="{49B09CEB-049E-FF83-81A6-F6FEA17F6C9E}"/>
              </a:ext>
            </a:extLst>
          </p:cNvPr>
          <p:cNvCxnSpPr>
            <a:stCxn id="36" idx="2"/>
            <a:endCxn id="38" idx="0"/>
          </p:cNvCxnSpPr>
          <p:nvPr/>
        </p:nvCxnSpPr>
        <p:spPr>
          <a:xfrm>
            <a:off x="8543788" y="2583190"/>
            <a:ext cx="7509" cy="41181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8" name="Trapezoid 37">
            <a:extLst>
              <a:ext uri="{FF2B5EF4-FFF2-40B4-BE49-F238E27FC236}">
                <a16:creationId xmlns:a16="http://schemas.microsoft.com/office/drawing/2014/main" id="{1432E5B7-6A34-F78F-7F8C-EE496A59694F}"/>
              </a:ext>
            </a:extLst>
          </p:cNvPr>
          <p:cNvSpPr/>
          <p:nvPr/>
        </p:nvSpPr>
        <p:spPr>
          <a:xfrm>
            <a:off x="7293599" y="2995008"/>
            <a:ext cx="2515395" cy="695480"/>
          </a:xfrm>
          <a:prstGeom prst="trapezoid">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800" dirty="0">
                <a:solidFill>
                  <a:schemeClr val="tx1"/>
                </a:solidFill>
                <a:latin typeface="Arial Black"/>
                <a:cs typeface="Arial Black"/>
              </a:rPr>
              <a:t>MAP</a:t>
            </a:r>
          </a:p>
        </p:txBody>
      </p:sp>
      <p:cxnSp>
        <p:nvCxnSpPr>
          <p:cNvPr id="39" name="Straight Arrow Connector 38">
            <a:extLst>
              <a:ext uri="{FF2B5EF4-FFF2-40B4-BE49-F238E27FC236}">
                <a16:creationId xmlns:a16="http://schemas.microsoft.com/office/drawing/2014/main" id="{5CD4EA7F-C8E4-AE0C-BD85-D47C57B9D1DC}"/>
              </a:ext>
            </a:extLst>
          </p:cNvPr>
          <p:cNvCxnSpPr>
            <a:stCxn id="38" idx="2"/>
            <a:endCxn id="43" idx="0"/>
          </p:cNvCxnSpPr>
          <p:nvPr/>
        </p:nvCxnSpPr>
        <p:spPr>
          <a:xfrm flipH="1">
            <a:off x="3964897" y="3690488"/>
            <a:ext cx="4586400" cy="862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66CF122-A391-FC47-F7D7-575763060472}"/>
              </a:ext>
            </a:extLst>
          </p:cNvPr>
          <p:cNvCxnSpPr>
            <a:stCxn id="38" idx="2"/>
            <a:endCxn id="42" idx="0"/>
          </p:cNvCxnSpPr>
          <p:nvPr/>
        </p:nvCxnSpPr>
        <p:spPr>
          <a:xfrm flipH="1">
            <a:off x="6098497" y="3690488"/>
            <a:ext cx="2452800" cy="862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3F48F16-B833-820E-BCAE-A034FE84D759}"/>
              </a:ext>
            </a:extLst>
          </p:cNvPr>
          <p:cNvCxnSpPr>
            <a:stCxn id="38" idx="2"/>
            <a:endCxn id="44" idx="0"/>
          </p:cNvCxnSpPr>
          <p:nvPr/>
        </p:nvCxnSpPr>
        <p:spPr>
          <a:xfrm flipH="1">
            <a:off x="8117401" y="3690488"/>
            <a:ext cx="433896" cy="938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3C196C5-A6BD-9F10-EA4D-2E673CBA5B41}"/>
              </a:ext>
            </a:extLst>
          </p:cNvPr>
          <p:cNvSpPr/>
          <p:nvPr/>
        </p:nvSpPr>
        <p:spPr>
          <a:xfrm>
            <a:off x="5241445" y="4552757"/>
            <a:ext cx="1714104"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400" dirty="0">
                <a:solidFill>
                  <a:schemeClr val="tx1"/>
                </a:solidFill>
              </a:rPr>
              <a:t>&lt;K2,V2&gt;</a:t>
            </a:r>
          </a:p>
        </p:txBody>
      </p:sp>
      <p:sp>
        <p:nvSpPr>
          <p:cNvPr id="43" name="Rectangle 42">
            <a:extLst>
              <a:ext uri="{FF2B5EF4-FFF2-40B4-BE49-F238E27FC236}">
                <a16:creationId xmlns:a16="http://schemas.microsoft.com/office/drawing/2014/main" id="{C6A163F0-F5A6-2AC4-C10A-1053D997879E}"/>
              </a:ext>
            </a:extLst>
          </p:cNvPr>
          <p:cNvSpPr/>
          <p:nvPr/>
        </p:nvSpPr>
        <p:spPr>
          <a:xfrm>
            <a:off x="3107845" y="4552757"/>
            <a:ext cx="1714104"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400" dirty="0">
                <a:solidFill>
                  <a:schemeClr val="tx1"/>
                </a:solidFill>
              </a:rPr>
              <a:t>&lt;K1, V1&gt;</a:t>
            </a:r>
          </a:p>
        </p:txBody>
      </p:sp>
      <p:sp>
        <p:nvSpPr>
          <p:cNvPr id="44" name="Rectangle 43">
            <a:extLst>
              <a:ext uri="{FF2B5EF4-FFF2-40B4-BE49-F238E27FC236}">
                <a16:creationId xmlns:a16="http://schemas.microsoft.com/office/drawing/2014/main" id="{42FC9F00-811D-3326-AB07-4D84069C6448}"/>
              </a:ext>
            </a:extLst>
          </p:cNvPr>
          <p:cNvSpPr/>
          <p:nvPr/>
        </p:nvSpPr>
        <p:spPr>
          <a:xfrm>
            <a:off x="7260349" y="4628957"/>
            <a:ext cx="1714104"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400" dirty="0">
                <a:solidFill>
                  <a:schemeClr val="tx1"/>
                </a:solidFill>
              </a:rPr>
              <a:t>&lt;K3,V3&gt;</a:t>
            </a:r>
          </a:p>
        </p:txBody>
      </p:sp>
      <p:sp>
        <p:nvSpPr>
          <p:cNvPr id="45" name="Trapezoid 44">
            <a:extLst>
              <a:ext uri="{FF2B5EF4-FFF2-40B4-BE49-F238E27FC236}">
                <a16:creationId xmlns:a16="http://schemas.microsoft.com/office/drawing/2014/main" id="{0B242E56-29E5-53FB-720B-5A92517D90C0}"/>
              </a:ext>
            </a:extLst>
          </p:cNvPr>
          <p:cNvSpPr/>
          <p:nvPr/>
        </p:nvSpPr>
        <p:spPr>
          <a:xfrm rot="10800000" flipV="1">
            <a:off x="2587181" y="5735579"/>
            <a:ext cx="2133600" cy="687288"/>
          </a:xfrm>
          <a:prstGeom prst="trapezoid">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400" dirty="0">
                <a:solidFill>
                  <a:schemeClr val="tx1"/>
                </a:solidFill>
                <a:latin typeface="Arial Black"/>
                <a:cs typeface="Arial Black"/>
              </a:rPr>
              <a:t>REDUCE</a:t>
            </a:r>
          </a:p>
        </p:txBody>
      </p:sp>
      <p:cxnSp>
        <p:nvCxnSpPr>
          <p:cNvPr id="46" name="Straight Arrow Connector 45">
            <a:extLst>
              <a:ext uri="{FF2B5EF4-FFF2-40B4-BE49-F238E27FC236}">
                <a16:creationId xmlns:a16="http://schemas.microsoft.com/office/drawing/2014/main" id="{AEB5E805-0969-D03B-7174-5739F31BF54E}"/>
              </a:ext>
            </a:extLst>
          </p:cNvPr>
          <p:cNvCxnSpPr>
            <a:stCxn id="43" idx="2"/>
            <a:endCxn id="45" idx="0"/>
          </p:cNvCxnSpPr>
          <p:nvPr/>
        </p:nvCxnSpPr>
        <p:spPr>
          <a:xfrm flipH="1">
            <a:off x="3653981" y="5086157"/>
            <a:ext cx="310916" cy="649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6FF341E-FFCF-5C23-02FE-2B1A93CE4FE6}"/>
              </a:ext>
            </a:extLst>
          </p:cNvPr>
          <p:cNvCxnSpPr>
            <a:stCxn id="42" idx="2"/>
            <a:endCxn id="45" idx="0"/>
          </p:cNvCxnSpPr>
          <p:nvPr/>
        </p:nvCxnSpPr>
        <p:spPr>
          <a:xfrm flipH="1">
            <a:off x="3653981" y="5086157"/>
            <a:ext cx="2444516" cy="649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1BD98DBE-1CAA-83FE-00D6-E33A1B8A5B2E}"/>
              </a:ext>
            </a:extLst>
          </p:cNvPr>
          <p:cNvCxnSpPr>
            <a:stCxn id="44" idx="2"/>
            <a:endCxn id="45" idx="0"/>
          </p:cNvCxnSpPr>
          <p:nvPr/>
        </p:nvCxnSpPr>
        <p:spPr>
          <a:xfrm flipH="1">
            <a:off x="3653981" y="5162357"/>
            <a:ext cx="4463420" cy="573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CC2328C8-D4B4-AF1D-FF27-162A54C8CEF0}"/>
              </a:ext>
            </a:extLst>
          </p:cNvPr>
          <p:cNvCxnSpPr>
            <a:cxnSpLocks/>
            <a:stCxn id="45" idx="2"/>
          </p:cNvCxnSpPr>
          <p:nvPr/>
        </p:nvCxnSpPr>
        <p:spPr>
          <a:xfrm>
            <a:off x="3653981" y="6422867"/>
            <a:ext cx="0" cy="3605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Trapezoid 50">
            <a:extLst>
              <a:ext uri="{FF2B5EF4-FFF2-40B4-BE49-F238E27FC236}">
                <a16:creationId xmlns:a16="http://schemas.microsoft.com/office/drawing/2014/main" id="{726FD0B7-C384-4EE8-BF7D-BE691874314D}"/>
              </a:ext>
            </a:extLst>
          </p:cNvPr>
          <p:cNvSpPr/>
          <p:nvPr/>
        </p:nvSpPr>
        <p:spPr>
          <a:xfrm>
            <a:off x="2421729" y="3003199"/>
            <a:ext cx="2515395" cy="695480"/>
          </a:xfrm>
          <a:prstGeom prst="trapezoid">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800" dirty="0">
                <a:solidFill>
                  <a:schemeClr val="tx1"/>
                </a:solidFill>
                <a:latin typeface="Arial Black"/>
                <a:cs typeface="Arial Black"/>
              </a:rPr>
              <a:t>MAP</a:t>
            </a:r>
          </a:p>
        </p:txBody>
      </p:sp>
      <p:sp>
        <p:nvSpPr>
          <p:cNvPr id="52" name="TextBox 51">
            <a:extLst>
              <a:ext uri="{FF2B5EF4-FFF2-40B4-BE49-F238E27FC236}">
                <a16:creationId xmlns:a16="http://schemas.microsoft.com/office/drawing/2014/main" id="{0E25E1A7-BA9C-1C66-60E7-7FBC3027B452}"/>
              </a:ext>
            </a:extLst>
          </p:cNvPr>
          <p:cNvSpPr txBox="1"/>
          <p:nvPr/>
        </p:nvSpPr>
        <p:spPr>
          <a:xfrm>
            <a:off x="5690139" y="2727808"/>
            <a:ext cx="676788" cy="923330"/>
          </a:xfrm>
          <a:prstGeom prst="rect">
            <a:avLst/>
          </a:prstGeom>
          <a:noFill/>
        </p:spPr>
        <p:txBody>
          <a:bodyPr wrap="none" rtlCol="1">
            <a:spAutoFit/>
          </a:bodyPr>
          <a:lstStyle>
            <a:defPPr>
              <a:defRPr lang="en-US"/>
            </a:defPPr>
            <a:lvl1pPr>
              <a:defRPr sz="5400" b="1">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en-US" dirty="0"/>
              <a:t>…</a:t>
            </a:r>
            <a:endParaRPr lang="he-IL" dirty="0"/>
          </a:p>
        </p:txBody>
      </p:sp>
      <p:sp>
        <p:nvSpPr>
          <p:cNvPr id="53" name="TextBox 52">
            <a:extLst>
              <a:ext uri="{FF2B5EF4-FFF2-40B4-BE49-F238E27FC236}">
                <a16:creationId xmlns:a16="http://schemas.microsoft.com/office/drawing/2014/main" id="{9D67F76F-D979-3490-E097-D38921B8EA1D}"/>
              </a:ext>
            </a:extLst>
          </p:cNvPr>
          <p:cNvSpPr txBox="1"/>
          <p:nvPr/>
        </p:nvSpPr>
        <p:spPr>
          <a:xfrm>
            <a:off x="2223940" y="2077324"/>
            <a:ext cx="2911566"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l" defTabSz="457200" rtl="0" fontAlgn="auto">
              <a:spcBef>
                <a:spcPts val="0"/>
              </a:spcBef>
              <a:spcAft>
                <a:spcPts val="0"/>
              </a:spcAft>
            </a:pPr>
            <a:r>
              <a:rPr lang="en-US" sz="2800" dirty="0">
                <a:solidFill>
                  <a:prstClr val="black"/>
                </a:solidFill>
                <a:cs typeface="Abadi MT Condensed Extra Bold"/>
              </a:rPr>
              <a:t>Input: &lt;key, value&gt;</a:t>
            </a:r>
          </a:p>
        </p:txBody>
      </p:sp>
      <p:cxnSp>
        <p:nvCxnSpPr>
          <p:cNvPr id="54" name="Straight Arrow Connector 53">
            <a:extLst>
              <a:ext uri="{FF2B5EF4-FFF2-40B4-BE49-F238E27FC236}">
                <a16:creationId xmlns:a16="http://schemas.microsoft.com/office/drawing/2014/main" id="{5EB71270-9E63-E51E-7D57-37D602F374BF}"/>
              </a:ext>
            </a:extLst>
          </p:cNvPr>
          <p:cNvCxnSpPr>
            <a:cxnSpLocks/>
            <a:stCxn id="53" idx="2"/>
            <a:endCxn id="51" idx="0"/>
          </p:cNvCxnSpPr>
          <p:nvPr/>
        </p:nvCxnSpPr>
        <p:spPr>
          <a:xfrm flipH="1">
            <a:off x="3679427" y="2600544"/>
            <a:ext cx="296" cy="40265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251D2BB7-CBF0-EF1E-FAC3-0487C636F2FD}"/>
              </a:ext>
            </a:extLst>
          </p:cNvPr>
          <p:cNvSpPr txBox="1"/>
          <p:nvPr/>
        </p:nvSpPr>
        <p:spPr>
          <a:xfrm>
            <a:off x="5042161" y="1053089"/>
            <a:ext cx="1879425" cy="58477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l" defTabSz="457200" rtl="0" fontAlgn="auto">
              <a:spcBef>
                <a:spcPts val="0"/>
              </a:spcBef>
              <a:spcAft>
                <a:spcPts val="0"/>
              </a:spcAft>
            </a:pPr>
            <a:r>
              <a:rPr lang="en-US" sz="3200" dirty="0">
                <a:solidFill>
                  <a:prstClr val="black"/>
                </a:solidFill>
                <a:cs typeface="Abadi MT Condensed Extra Bold"/>
              </a:rPr>
              <a:t>Raw Input</a:t>
            </a:r>
          </a:p>
        </p:txBody>
      </p:sp>
      <p:cxnSp>
        <p:nvCxnSpPr>
          <p:cNvPr id="56" name="Straight Arrow Connector 55">
            <a:extLst>
              <a:ext uri="{FF2B5EF4-FFF2-40B4-BE49-F238E27FC236}">
                <a16:creationId xmlns:a16="http://schemas.microsoft.com/office/drawing/2014/main" id="{CB7FFB94-31F4-44A6-1142-30CBA22C4CB4}"/>
              </a:ext>
            </a:extLst>
          </p:cNvPr>
          <p:cNvCxnSpPr>
            <a:cxnSpLocks/>
            <a:stCxn id="55" idx="2"/>
            <a:endCxn id="53" idx="0"/>
          </p:cNvCxnSpPr>
          <p:nvPr/>
        </p:nvCxnSpPr>
        <p:spPr>
          <a:xfrm flipH="1">
            <a:off x="3679723" y="1637864"/>
            <a:ext cx="2302151" cy="43946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00E62A37-BEEF-2887-634F-D20A1DA03779}"/>
              </a:ext>
            </a:extLst>
          </p:cNvPr>
          <p:cNvCxnSpPr>
            <a:stCxn id="55" idx="2"/>
            <a:endCxn id="36" idx="0"/>
          </p:cNvCxnSpPr>
          <p:nvPr/>
        </p:nvCxnSpPr>
        <p:spPr>
          <a:xfrm>
            <a:off x="5981874" y="1637864"/>
            <a:ext cx="2561914" cy="4221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3D248C3C-5CA9-7C0C-3750-83072EFC0A09}"/>
              </a:ext>
            </a:extLst>
          </p:cNvPr>
          <p:cNvSpPr txBox="1"/>
          <p:nvPr/>
        </p:nvSpPr>
        <p:spPr>
          <a:xfrm>
            <a:off x="5715881" y="1691859"/>
            <a:ext cx="676788" cy="923330"/>
          </a:xfrm>
          <a:prstGeom prst="rect">
            <a:avLst/>
          </a:prstGeom>
          <a:noFill/>
        </p:spPr>
        <p:txBody>
          <a:bodyPr wrap="none" rtlCol="1">
            <a:spAutoFit/>
          </a:bodyPr>
          <a:lstStyle/>
          <a:p>
            <a:r>
              <a:rPr lang="en-US" sz="5400" b="1" dirty="0"/>
              <a:t>…</a:t>
            </a:r>
            <a:endParaRPr lang="he-IL" sz="5400" b="1" dirty="0"/>
          </a:p>
        </p:txBody>
      </p:sp>
      <p:cxnSp>
        <p:nvCxnSpPr>
          <p:cNvPr id="59" name="Straight Arrow Connector 58">
            <a:extLst>
              <a:ext uri="{FF2B5EF4-FFF2-40B4-BE49-F238E27FC236}">
                <a16:creationId xmlns:a16="http://schemas.microsoft.com/office/drawing/2014/main" id="{53948D62-CEAD-EA56-F294-6C7D85CD5D13}"/>
              </a:ext>
            </a:extLst>
          </p:cNvPr>
          <p:cNvCxnSpPr>
            <a:stCxn id="51" idx="2"/>
            <a:endCxn id="43" idx="0"/>
          </p:cNvCxnSpPr>
          <p:nvPr/>
        </p:nvCxnSpPr>
        <p:spPr>
          <a:xfrm>
            <a:off x="3679427" y="3698679"/>
            <a:ext cx="285470" cy="854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A7B0AF5A-AE97-4C8C-BAAD-49A13E8E8BEB}"/>
              </a:ext>
            </a:extLst>
          </p:cNvPr>
          <p:cNvCxnSpPr>
            <a:stCxn id="51" idx="2"/>
            <a:endCxn id="42" idx="0"/>
          </p:cNvCxnSpPr>
          <p:nvPr/>
        </p:nvCxnSpPr>
        <p:spPr>
          <a:xfrm>
            <a:off x="3679427" y="3698679"/>
            <a:ext cx="2419070" cy="8540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558436A-76D4-C8D1-6F8C-3DDD6E6DDA5A}"/>
              </a:ext>
            </a:extLst>
          </p:cNvPr>
          <p:cNvCxnSpPr>
            <a:stCxn id="51" idx="2"/>
            <a:endCxn id="44" idx="0"/>
          </p:cNvCxnSpPr>
          <p:nvPr/>
        </p:nvCxnSpPr>
        <p:spPr>
          <a:xfrm>
            <a:off x="3679427" y="3698679"/>
            <a:ext cx="4437974" cy="9302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rapezoid 61">
            <a:extLst>
              <a:ext uri="{FF2B5EF4-FFF2-40B4-BE49-F238E27FC236}">
                <a16:creationId xmlns:a16="http://schemas.microsoft.com/office/drawing/2014/main" id="{52DF5AB0-0BDB-C1D2-AA95-77BF19696594}"/>
              </a:ext>
            </a:extLst>
          </p:cNvPr>
          <p:cNvSpPr/>
          <p:nvPr/>
        </p:nvSpPr>
        <p:spPr>
          <a:xfrm rot="10800000" flipV="1">
            <a:off x="7513126" y="5731629"/>
            <a:ext cx="2133600" cy="687288"/>
          </a:xfrm>
          <a:prstGeom prst="trapezoid">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rtl="0" fontAlgn="auto">
              <a:spcBef>
                <a:spcPts val="0"/>
              </a:spcBef>
              <a:spcAft>
                <a:spcPts val="0"/>
              </a:spcAft>
            </a:pPr>
            <a:r>
              <a:rPr lang="en-US" sz="2400" dirty="0">
                <a:solidFill>
                  <a:schemeClr val="tx1"/>
                </a:solidFill>
                <a:latin typeface="Arial Black"/>
                <a:cs typeface="Arial Black"/>
              </a:rPr>
              <a:t>REDUCE</a:t>
            </a:r>
          </a:p>
        </p:txBody>
      </p:sp>
      <p:sp>
        <p:nvSpPr>
          <p:cNvPr id="63" name="TextBox 62">
            <a:extLst>
              <a:ext uri="{FF2B5EF4-FFF2-40B4-BE49-F238E27FC236}">
                <a16:creationId xmlns:a16="http://schemas.microsoft.com/office/drawing/2014/main" id="{32CFFD5C-4DCD-CDCE-2316-56BA4B43BF0E}"/>
              </a:ext>
            </a:extLst>
          </p:cNvPr>
          <p:cNvSpPr txBox="1"/>
          <p:nvPr/>
        </p:nvSpPr>
        <p:spPr>
          <a:xfrm>
            <a:off x="5760103" y="5406835"/>
            <a:ext cx="676788" cy="923330"/>
          </a:xfrm>
          <a:prstGeom prst="rect">
            <a:avLst/>
          </a:prstGeom>
          <a:noFill/>
        </p:spPr>
        <p:txBody>
          <a:bodyPr wrap="none" rtlCol="1">
            <a:spAutoFit/>
          </a:bodyPr>
          <a:lstStyle>
            <a:defPPr>
              <a:defRPr lang="en-US"/>
            </a:defPPr>
            <a:lvl1pPr>
              <a:defRPr sz="5400" b="1">
                <a:solidFill>
                  <a:schemeClr val="tx1"/>
                </a:solidFill>
                <a:latin typeface="Calibri" pitchFamily="34" charset="0"/>
                <a:cs typeface="Arial" charset="0"/>
              </a:defRPr>
            </a:lvl1pPr>
            <a:lvl2pPr>
              <a:defRPr>
                <a:solidFill>
                  <a:schemeClr val="tx1"/>
                </a:solidFill>
                <a:latin typeface="Calibri" pitchFamily="34" charset="0"/>
                <a:cs typeface="Arial" charset="0"/>
              </a:defRPr>
            </a:lvl2pPr>
            <a:lvl3pPr>
              <a:defRPr>
                <a:solidFill>
                  <a:schemeClr val="tx1"/>
                </a:solidFill>
                <a:latin typeface="Calibri" pitchFamily="34" charset="0"/>
                <a:cs typeface="Arial" charset="0"/>
              </a:defRPr>
            </a:lvl3pPr>
            <a:lvl4pPr>
              <a:defRPr>
                <a:solidFill>
                  <a:schemeClr val="tx1"/>
                </a:solidFill>
                <a:latin typeface="Calibri" pitchFamily="34" charset="0"/>
                <a:cs typeface="Arial" charset="0"/>
              </a:defRPr>
            </a:lvl4pPr>
            <a:lvl5pPr>
              <a:defRPr>
                <a:solidFill>
                  <a:schemeClr val="tx1"/>
                </a:solidFill>
                <a:latin typeface="Calibri" pitchFamily="34" charset="0"/>
                <a:cs typeface="Arial" charset="0"/>
              </a:defRPr>
            </a:lvl5pPr>
            <a:lvl6pPr>
              <a:defRPr>
                <a:solidFill>
                  <a:schemeClr val="tx1"/>
                </a:solidFill>
                <a:latin typeface="Calibri" pitchFamily="34" charset="0"/>
                <a:cs typeface="Arial" charset="0"/>
              </a:defRPr>
            </a:lvl6pPr>
            <a:lvl7pPr>
              <a:defRPr>
                <a:solidFill>
                  <a:schemeClr val="tx1"/>
                </a:solidFill>
                <a:latin typeface="Calibri" pitchFamily="34" charset="0"/>
                <a:cs typeface="Arial" charset="0"/>
              </a:defRPr>
            </a:lvl7pPr>
            <a:lvl8pPr>
              <a:defRPr>
                <a:solidFill>
                  <a:schemeClr val="tx1"/>
                </a:solidFill>
                <a:latin typeface="Calibri" pitchFamily="34" charset="0"/>
                <a:cs typeface="Arial" charset="0"/>
              </a:defRPr>
            </a:lvl8pPr>
            <a:lvl9pPr>
              <a:defRPr>
                <a:solidFill>
                  <a:schemeClr val="tx1"/>
                </a:solidFill>
                <a:latin typeface="Calibri" pitchFamily="34" charset="0"/>
                <a:cs typeface="Arial" charset="0"/>
              </a:defRPr>
            </a:lvl9pPr>
          </a:lstStyle>
          <a:p>
            <a:r>
              <a:rPr lang="en-US" dirty="0"/>
              <a:t>…</a:t>
            </a:r>
            <a:endParaRPr lang="he-IL" dirty="0"/>
          </a:p>
        </p:txBody>
      </p:sp>
      <p:cxnSp>
        <p:nvCxnSpPr>
          <p:cNvPr id="66" name="Straight Arrow Connector 65">
            <a:extLst>
              <a:ext uri="{FF2B5EF4-FFF2-40B4-BE49-F238E27FC236}">
                <a16:creationId xmlns:a16="http://schemas.microsoft.com/office/drawing/2014/main" id="{1F2E4EB3-8ACF-9B2E-F092-0F79000F2E16}"/>
              </a:ext>
            </a:extLst>
          </p:cNvPr>
          <p:cNvCxnSpPr>
            <a:cxnSpLocks/>
            <a:stCxn id="62" idx="2"/>
          </p:cNvCxnSpPr>
          <p:nvPr/>
        </p:nvCxnSpPr>
        <p:spPr>
          <a:xfrm>
            <a:off x="8579926" y="6418917"/>
            <a:ext cx="0" cy="364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834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Input: a block that contains</a:t>
            </a:r>
          </a:p>
          <a:p>
            <a:pPr lvl="1"/>
            <a:r>
              <a:rPr lang="en-US" sz="2400" dirty="0"/>
              <a:t>Many files that contain text</a:t>
            </a:r>
          </a:p>
          <a:p>
            <a:r>
              <a:rPr lang="en-US" sz="2800" dirty="0"/>
              <a:t>Output: # times each word is mentioned</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56</a:t>
            </a:fld>
            <a:endParaRPr lang="en-US"/>
          </a:p>
        </p:txBody>
      </p:sp>
      <p:sp>
        <p:nvSpPr>
          <p:cNvPr id="5" name="Rectangle 4">
            <a:extLst>
              <a:ext uri="{FF2B5EF4-FFF2-40B4-BE49-F238E27FC236}">
                <a16:creationId xmlns:a16="http://schemas.microsoft.com/office/drawing/2014/main" id="{E8758B64-FCCB-8EC5-F66D-CF5C1CF4CBCD}"/>
              </a:ext>
            </a:extLst>
          </p:cNvPr>
          <p:cNvSpPr/>
          <p:nvPr/>
        </p:nvSpPr>
        <p:spPr>
          <a:xfrm>
            <a:off x="6248767" y="1033447"/>
            <a:ext cx="5044073" cy="400110"/>
          </a:xfrm>
          <a:prstGeom prst="rect">
            <a:avLst/>
          </a:prstGeom>
        </p:spPr>
        <p:txBody>
          <a:bodyPr wrap="none">
            <a:spAutoFit/>
          </a:bodyPr>
          <a:lstStyle/>
          <a:p>
            <a:r>
              <a:rPr lang="en-US" sz="2000" i="1" dirty="0"/>
              <a:t>(the most well-known example of Map/reduce)</a:t>
            </a:r>
            <a:endParaRPr lang="he-IL" sz="2000" i="1" dirty="0"/>
          </a:p>
        </p:txBody>
      </p:sp>
      <p:sp>
        <p:nvSpPr>
          <p:cNvPr id="6" name="Rectangle 5">
            <a:extLst>
              <a:ext uri="{FF2B5EF4-FFF2-40B4-BE49-F238E27FC236}">
                <a16:creationId xmlns:a16="http://schemas.microsoft.com/office/drawing/2014/main" id="{FA6D49D3-CE52-6247-C7E0-9F1B0295A840}"/>
              </a:ext>
            </a:extLst>
          </p:cNvPr>
          <p:cNvSpPr/>
          <p:nvPr/>
        </p:nvSpPr>
        <p:spPr>
          <a:xfrm>
            <a:off x="2654880" y="3169362"/>
            <a:ext cx="6156684" cy="1191580"/>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l" rtl="0"/>
            <a:r>
              <a:rPr lang="en-US" sz="3200" dirty="0"/>
              <a:t>File1.txt, “to be or not to be”</a:t>
            </a:r>
          </a:p>
          <a:p>
            <a:pPr algn="l" rtl="0"/>
            <a:r>
              <a:rPr lang="en-US" sz="3200" dirty="0"/>
              <a:t>File2.txt, “to sleep or not to sleep”</a:t>
            </a:r>
            <a:endParaRPr lang="he-IL" sz="3200" dirty="0"/>
          </a:p>
        </p:txBody>
      </p:sp>
      <p:sp>
        <p:nvSpPr>
          <p:cNvPr id="7" name="Rectangle 6">
            <a:extLst>
              <a:ext uri="{FF2B5EF4-FFF2-40B4-BE49-F238E27FC236}">
                <a16:creationId xmlns:a16="http://schemas.microsoft.com/office/drawing/2014/main" id="{7144DAE2-CB80-B64C-673F-BED12884D729}"/>
              </a:ext>
            </a:extLst>
          </p:cNvPr>
          <p:cNvSpPr/>
          <p:nvPr/>
        </p:nvSpPr>
        <p:spPr>
          <a:xfrm>
            <a:off x="1885714" y="5160697"/>
            <a:ext cx="8079680" cy="783649"/>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rtl="0"/>
            <a:r>
              <a:rPr lang="en-US" sz="3200" dirty="0"/>
              <a:t>{“to”, 4}, {“be”, 2},{“or”, 2},{“not”,2}, {“sleep”,2}</a:t>
            </a:r>
            <a:endParaRPr lang="he-IL" sz="3200" dirty="0"/>
          </a:p>
        </p:txBody>
      </p:sp>
      <p:sp>
        <p:nvSpPr>
          <p:cNvPr id="8" name="Down Arrow 8">
            <a:extLst>
              <a:ext uri="{FF2B5EF4-FFF2-40B4-BE49-F238E27FC236}">
                <a16:creationId xmlns:a16="http://schemas.microsoft.com/office/drawing/2014/main" id="{EA11F7DE-F165-1B01-091E-BA8C4D23A57D}"/>
              </a:ext>
            </a:extLst>
          </p:cNvPr>
          <p:cNvSpPr/>
          <p:nvPr/>
        </p:nvSpPr>
        <p:spPr>
          <a:xfrm>
            <a:off x="5116726" y="4551957"/>
            <a:ext cx="903052" cy="516507"/>
          </a:xfrm>
          <a:prstGeom prst="downArrow">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48206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Mapper</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pPr>
              <a:buFont typeface="Wingdings" pitchFamily="2" charset="2"/>
              <a:buNone/>
            </a:pPr>
            <a:r>
              <a:rPr lang="en-US" sz="2800" b="1" dirty="0"/>
              <a:t>map</a:t>
            </a:r>
            <a:r>
              <a:rPr lang="en-US" sz="2800" dirty="0"/>
              <a:t>(key, </a:t>
            </a:r>
            <a:r>
              <a:rPr lang="en-US" sz="2800" b="1" i="1" dirty="0">
                <a:solidFill>
                  <a:srgbClr val="0000FF"/>
                </a:solidFill>
              </a:rPr>
              <a:t>value</a:t>
            </a:r>
            <a:r>
              <a:rPr lang="en-US" sz="2800" dirty="0"/>
              <a:t>):</a:t>
            </a:r>
          </a:p>
          <a:p>
            <a:pPr>
              <a:buFont typeface="Wingdings" pitchFamily="2" charset="2"/>
              <a:buNone/>
            </a:pPr>
            <a:r>
              <a:rPr lang="en-US" sz="2800" dirty="0"/>
              <a:t>     </a:t>
            </a:r>
            <a:r>
              <a:rPr lang="en-US" sz="2800" dirty="0">
                <a:solidFill>
                  <a:srgbClr val="00B050"/>
                </a:solidFill>
              </a:rPr>
              <a:t>// key: document name; value: text of document</a:t>
            </a:r>
          </a:p>
          <a:p>
            <a:pPr>
              <a:buFont typeface="Wingdings" pitchFamily="2" charset="2"/>
              <a:buNone/>
            </a:pPr>
            <a:r>
              <a:rPr lang="en-US" sz="2800" dirty="0"/>
              <a:t>	for each word </a:t>
            </a:r>
            <a:r>
              <a:rPr lang="en-US" sz="2800" b="1" dirty="0"/>
              <a:t>w</a:t>
            </a:r>
            <a:r>
              <a:rPr lang="en-US" sz="2800" dirty="0"/>
              <a:t> in </a:t>
            </a:r>
            <a:r>
              <a:rPr lang="en-US" sz="2800" b="1" i="1" dirty="0">
                <a:solidFill>
                  <a:srgbClr val="0000FF"/>
                </a:solidFill>
              </a:rPr>
              <a:t>value</a:t>
            </a:r>
            <a:r>
              <a:rPr lang="en-US" sz="2800" dirty="0"/>
              <a:t>:</a:t>
            </a:r>
          </a:p>
          <a:p>
            <a:pPr>
              <a:buFont typeface="Wingdings" pitchFamily="2" charset="2"/>
              <a:buNone/>
            </a:pPr>
            <a:r>
              <a:rPr lang="en-US" sz="2800" dirty="0"/>
              <a:t>		emit(</a:t>
            </a:r>
            <a:r>
              <a:rPr lang="en-US" sz="2800" b="1" dirty="0"/>
              <a:t>w</a:t>
            </a:r>
            <a:r>
              <a:rPr lang="en-US" sz="2800" dirty="0"/>
              <a:t>, 1)</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57</a:t>
            </a:fld>
            <a:endParaRPr lang="en-US"/>
          </a:p>
        </p:txBody>
      </p:sp>
      <p:sp>
        <p:nvSpPr>
          <p:cNvPr id="5" name="Rectangle 4">
            <a:extLst>
              <a:ext uri="{FF2B5EF4-FFF2-40B4-BE49-F238E27FC236}">
                <a16:creationId xmlns:a16="http://schemas.microsoft.com/office/drawing/2014/main" id="{5566C192-5D68-35D7-44FA-95A7276A8097}"/>
              </a:ext>
            </a:extLst>
          </p:cNvPr>
          <p:cNvSpPr/>
          <p:nvPr/>
        </p:nvSpPr>
        <p:spPr>
          <a:xfrm>
            <a:off x="3743252" y="3923278"/>
            <a:ext cx="4444524" cy="554718"/>
          </a:xfrm>
          <a:prstGeom prst="rect">
            <a:avLst/>
          </a:prstGeom>
        </p:spPr>
        <p:style>
          <a:lnRef idx="1">
            <a:schemeClr val="accent1"/>
          </a:lnRef>
          <a:fillRef idx="2">
            <a:schemeClr val="accent1"/>
          </a:fillRef>
          <a:effectRef idx="1">
            <a:schemeClr val="accent1"/>
          </a:effectRef>
          <a:fontRef idx="minor">
            <a:schemeClr val="dk1"/>
          </a:fontRef>
        </p:style>
        <p:txBody>
          <a:bodyPr rtlCol="1" anchor="ctr"/>
          <a:lstStyle/>
          <a:p>
            <a:pPr algn="l" rtl="0"/>
            <a:r>
              <a:rPr lang="en-US" sz="2800" dirty="0"/>
              <a:t>File1.txt, “to be or not to be”</a:t>
            </a:r>
          </a:p>
        </p:txBody>
      </p:sp>
      <p:sp>
        <p:nvSpPr>
          <p:cNvPr id="6" name="Rectangle 5">
            <a:extLst>
              <a:ext uri="{FF2B5EF4-FFF2-40B4-BE49-F238E27FC236}">
                <a16:creationId xmlns:a16="http://schemas.microsoft.com/office/drawing/2014/main" id="{3AE5353A-0D87-E5CD-B02A-E0A943F1A9EB}"/>
              </a:ext>
            </a:extLst>
          </p:cNvPr>
          <p:cNvSpPr/>
          <p:nvPr/>
        </p:nvSpPr>
        <p:spPr>
          <a:xfrm>
            <a:off x="2045804" y="5201305"/>
            <a:ext cx="8100392" cy="606766"/>
          </a:xfrm>
          <a:prstGeom prst="rect">
            <a:avLst/>
          </a:prstGeom>
        </p:spPr>
        <p:style>
          <a:lnRef idx="1">
            <a:schemeClr val="accent3"/>
          </a:lnRef>
          <a:fillRef idx="2">
            <a:schemeClr val="accent3"/>
          </a:fillRef>
          <a:effectRef idx="1">
            <a:schemeClr val="accent3"/>
          </a:effectRef>
          <a:fontRef idx="minor">
            <a:schemeClr val="dk1"/>
          </a:fontRef>
        </p:style>
        <p:txBody>
          <a:bodyPr rtlCol="1" anchor="ctr"/>
          <a:lstStyle/>
          <a:p>
            <a:pPr algn="ctr" rtl="0"/>
            <a:r>
              <a:rPr lang="en-US" sz="2800" dirty="0"/>
              <a:t>{“to”, 1}, {“be”, 1},{“or”, 1},{“not”,1}, {“to”, 1}, {“be”, 1}</a:t>
            </a:r>
            <a:endParaRPr lang="he-IL" sz="2800" dirty="0"/>
          </a:p>
        </p:txBody>
      </p:sp>
      <p:sp>
        <p:nvSpPr>
          <p:cNvPr id="7" name="Down Arrow 12">
            <a:extLst>
              <a:ext uri="{FF2B5EF4-FFF2-40B4-BE49-F238E27FC236}">
                <a16:creationId xmlns:a16="http://schemas.microsoft.com/office/drawing/2014/main" id="{67DBE6C7-83B4-5F9E-9764-156E89774D2F}"/>
              </a:ext>
            </a:extLst>
          </p:cNvPr>
          <p:cNvSpPr/>
          <p:nvPr/>
        </p:nvSpPr>
        <p:spPr>
          <a:xfrm>
            <a:off x="5513988" y="4708183"/>
            <a:ext cx="903052" cy="335743"/>
          </a:xfrm>
          <a:prstGeom prst="downArrow">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sz="1600"/>
          </a:p>
        </p:txBody>
      </p:sp>
      <p:sp>
        <p:nvSpPr>
          <p:cNvPr id="8" name="TextBox 7">
            <a:extLst>
              <a:ext uri="{FF2B5EF4-FFF2-40B4-BE49-F238E27FC236}">
                <a16:creationId xmlns:a16="http://schemas.microsoft.com/office/drawing/2014/main" id="{F56473E7-9933-96A3-47D3-0BBBDC1D3397}"/>
              </a:ext>
            </a:extLst>
          </p:cNvPr>
          <p:cNvSpPr txBox="1"/>
          <p:nvPr/>
        </p:nvSpPr>
        <p:spPr>
          <a:xfrm>
            <a:off x="8663152" y="2806262"/>
            <a:ext cx="1483044" cy="1477328"/>
          </a:xfrm>
          <a:prstGeom prst="rect">
            <a:avLst/>
          </a:prstGeom>
          <a:noFill/>
        </p:spPr>
        <p:txBody>
          <a:bodyPr wrap="square" rtlCol="0">
            <a:spAutoFit/>
          </a:bodyPr>
          <a:lstStyle/>
          <a:p>
            <a:r>
              <a:rPr lang="en-US" dirty="0">
                <a:solidFill>
                  <a:srgbClr val="FF0000"/>
                </a:solidFill>
              </a:rPr>
              <a:t>This is counter intuitive why to duplicate records?</a:t>
            </a:r>
            <a:endParaRPr lang="en-IL" dirty="0">
              <a:solidFill>
                <a:srgbClr val="FF0000"/>
              </a:solidFill>
            </a:endParaRPr>
          </a:p>
        </p:txBody>
      </p:sp>
    </p:spTree>
    <p:extLst>
      <p:ext uri="{BB962C8B-B14F-4D97-AF65-F5344CB8AC3E}">
        <p14:creationId xmlns:p14="http://schemas.microsoft.com/office/powerpoint/2010/main" val="199759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Reducer</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pPr marL="0" indent="0" defTabSz="457200" fontAlgn="auto">
              <a:spcBef>
                <a:spcPts val="0"/>
              </a:spcBef>
              <a:spcAft>
                <a:spcPts val="0"/>
              </a:spcAft>
              <a:buNone/>
            </a:pPr>
            <a:r>
              <a:rPr lang="en-US" sz="2800" b="1" dirty="0">
                <a:solidFill>
                  <a:prstClr val="black"/>
                </a:solidFill>
              </a:rPr>
              <a:t>reduce</a:t>
            </a:r>
            <a:r>
              <a:rPr lang="en-US" sz="2800" dirty="0">
                <a:solidFill>
                  <a:prstClr val="black"/>
                </a:solidFill>
              </a:rPr>
              <a:t>(</a:t>
            </a:r>
            <a:r>
              <a:rPr lang="en-US" sz="2800" b="1" dirty="0">
                <a:solidFill>
                  <a:prstClr val="black"/>
                </a:solidFill>
              </a:rPr>
              <a:t>key</a:t>
            </a:r>
            <a:r>
              <a:rPr lang="en-US" sz="2800" dirty="0">
                <a:solidFill>
                  <a:prstClr val="black"/>
                </a:solidFill>
              </a:rPr>
              <a:t>, </a:t>
            </a:r>
            <a:r>
              <a:rPr lang="en-US" sz="2800" b="1" dirty="0">
                <a:solidFill>
                  <a:prstClr val="black"/>
                </a:solidFill>
              </a:rPr>
              <a:t>values</a:t>
            </a:r>
            <a:r>
              <a:rPr lang="en-US" sz="2800" dirty="0">
                <a:solidFill>
                  <a:prstClr val="black"/>
                </a:solidFill>
              </a:rPr>
              <a:t>):</a:t>
            </a:r>
          </a:p>
          <a:p>
            <a:pPr marL="0" indent="0" defTabSz="457200" fontAlgn="auto">
              <a:spcBef>
                <a:spcPts val="0"/>
              </a:spcBef>
              <a:spcAft>
                <a:spcPts val="0"/>
              </a:spcAft>
              <a:buNone/>
            </a:pPr>
            <a:r>
              <a:rPr lang="en-US" sz="2800" dirty="0">
                <a:solidFill>
                  <a:srgbClr val="00B050"/>
                </a:solidFill>
              </a:rPr>
              <a:t>	// key: a word; value: an iterator over counts</a:t>
            </a:r>
          </a:p>
          <a:p>
            <a:pPr marL="0" indent="0" defTabSz="457200" fontAlgn="auto">
              <a:spcBef>
                <a:spcPts val="0"/>
              </a:spcBef>
              <a:spcAft>
                <a:spcPts val="0"/>
              </a:spcAft>
              <a:buNone/>
            </a:pPr>
            <a:r>
              <a:rPr lang="en-US" sz="2800" dirty="0">
                <a:solidFill>
                  <a:prstClr val="black"/>
                </a:solidFill>
              </a:rPr>
              <a:t>	result = 0</a:t>
            </a:r>
          </a:p>
          <a:p>
            <a:pPr marL="0" indent="0" defTabSz="457200" fontAlgn="auto">
              <a:spcBef>
                <a:spcPts val="0"/>
              </a:spcBef>
              <a:spcAft>
                <a:spcPts val="0"/>
              </a:spcAft>
              <a:buNone/>
            </a:pPr>
            <a:r>
              <a:rPr lang="en-US" sz="2800" dirty="0">
                <a:solidFill>
                  <a:prstClr val="black"/>
                </a:solidFill>
              </a:rPr>
              <a:t>	for each count </a:t>
            </a:r>
            <a:r>
              <a:rPr lang="en-US" sz="2800" b="1" dirty="0">
                <a:solidFill>
                  <a:prstClr val="black"/>
                </a:solidFill>
              </a:rPr>
              <a:t>v</a:t>
            </a:r>
            <a:r>
              <a:rPr lang="en-US" sz="2800" dirty="0">
                <a:solidFill>
                  <a:prstClr val="black"/>
                </a:solidFill>
              </a:rPr>
              <a:t> in </a:t>
            </a:r>
            <a:r>
              <a:rPr lang="en-US" sz="2800" b="1" dirty="0">
                <a:solidFill>
                  <a:prstClr val="black"/>
                </a:solidFill>
              </a:rPr>
              <a:t>values</a:t>
            </a:r>
            <a:r>
              <a:rPr lang="en-US" sz="2800" dirty="0">
                <a:solidFill>
                  <a:prstClr val="black"/>
                </a:solidFill>
              </a:rPr>
              <a:t>:</a:t>
            </a:r>
          </a:p>
          <a:p>
            <a:pPr marL="0" indent="0" defTabSz="457200" fontAlgn="auto">
              <a:spcBef>
                <a:spcPts val="0"/>
              </a:spcBef>
              <a:spcAft>
                <a:spcPts val="0"/>
              </a:spcAft>
              <a:buNone/>
            </a:pPr>
            <a:r>
              <a:rPr lang="en-US" sz="2800" dirty="0">
                <a:solidFill>
                  <a:prstClr val="black"/>
                </a:solidFill>
              </a:rPr>
              <a:t>		result += </a:t>
            </a:r>
            <a:r>
              <a:rPr lang="en-US" sz="2800" b="1" dirty="0">
                <a:solidFill>
                  <a:prstClr val="black"/>
                </a:solidFill>
              </a:rPr>
              <a:t>v</a:t>
            </a:r>
          </a:p>
          <a:p>
            <a:pPr marL="0" indent="0" defTabSz="457200" fontAlgn="auto">
              <a:spcBef>
                <a:spcPts val="0"/>
              </a:spcBef>
              <a:spcAft>
                <a:spcPts val="0"/>
              </a:spcAft>
              <a:buNone/>
            </a:pPr>
            <a:r>
              <a:rPr lang="en-US" sz="2800" dirty="0">
                <a:solidFill>
                  <a:prstClr val="black"/>
                </a:solidFill>
              </a:rPr>
              <a:t>	emit(</a:t>
            </a:r>
            <a:r>
              <a:rPr lang="en-US" sz="2800" b="1" dirty="0" err="1">
                <a:solidFill>
                  <a:prstClr val="black"/>
                </a:solidFill>
              </a:rPr>
              <a:t>key</a:t>
            </a:r>
            <a:r>
              <a:rPr lang="en-US" sz="2800" dirty="0" err="1">
                <a:solidFill>
                  <a:prstClr val="black"/>
                </a:solidFill>
              </a:rPr>
              <a:t>,result</a:t>
            </a:r>
            <a:r>
              <a:rPr lang="en-US" sz="2800" dirty="0">
                <a:solidFill>
                  <a:prstClr val="black"/>
                </a:solidFill>
              </a:rPr>
              <a:t>)</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58</a:t>
            </a:fld>
            <a:endParaRPr lang="en-US"/>
          </a:p>
        </p:txBody>
      </p:sp>
      <p:pic>
        <p:nvPicPr>
          <p:cNvPr id="5" name="Picture 3">
            <a:extLst>
              <a:ext uri="{FF2B5EF4-FFF2-40B4-BE49-F238E27FC236}">
                <a16:creationId xmlns:a16="http://schemas.microsoft.com/office/drawing/2014/main" id="{327DE937-9E8B-9386-45E4-36127205F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548" b="38226"/>
          <a:stretch/>
        </p:blipFill>
        <p:spPr bwMode="auto">
          <a:xfrm>
            <a:off x="2195012" y="3832906"/>
            <a:ext cx="7920880" cy="1671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077C8E2B-05C7-A43E-6F71-C7AB60AB0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601" t="68965" r="39262"/>
          <a:stretch/>
        </p:blipFill>
        <p:spPr bwMode="auto">
          <a:xfrm>
            <a:off x="5126694" y="5504688"/>
            <a:ext cx="1308785" cy="1308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5738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marL="0" indent="0" algn="ctr">
              <a:buNone/>
            </a:pPr>
            <a:r>
              <a:rPr lang="en-US" sz="4400" b="1" dirty="0"/>
              <a:t>Word count - illustrated</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228726"/>
            <a:ext cx="9692640" cy="5183640"/>
          </a:xfrm>
        </p:spPr>
        <p:txBody>
          <a:bodyPr>
            <a:normAutofit/>
          </a:bodyPr>
          <a:lstStyle/>
          <a:p>
            <a:r>
              <a:rPr lang="en-US" sz="2800" dirty="0"/>
              <a:t>The Word count task is to count how many times each word appears given an input text.</a:t>
            </a:r>
          </a:p>
          <a:p>
            <a:r>
              <a:rPr lang="en-US" sz="2800" dirty="0"/>
              <a:t>MapReduce is of course not needed for such task, and a simple Python script on your computer would be fine. </a:t>
            </a:r>
          </a:p>
          <a:p>
            <a:r>
              <a:rPr lang="en-US" sz="2800" dirty="0"/>
              <a:t>But what if your input text is a whole book? Thousands of books? Millions of books? …</a:t>
            </a:r>
          </a:p>
          <a:p>
            <a:endParaRPr lang="en-US" sz="2800" dirty="0"/>
          </a:p>
          <a:p>
            <a:endParaRPr lang="en-US" sz="2800" dirty="0"/>
          </a:p>
          <a:p>
            <a:r>
              <a:rPr lang="en-US" sz="2800" dirty="0">
                <a:hlinkClick r:id="rId3"/>
              </a:rPr>
              <a:t>Example link</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59</a:t>
            </a:fld>
            <a:endParaRPr lang="en-US"/>
          </a:p>
        </p:txBody>
      </p:sp>
    </p:spTree>
    <p:extLst>
      <p:ext uri="{BB962C8B-B14F-4D97-AF65-F5344CB8AC3E}">
        <p14:creationId xmlns:p14="http://schemas.microsoft.com/office/powerpoint/2010/main" val="211463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normAutofit/>
          </a:bodyPr>
          <a:lstStyle/>
          <a:p>
            <a:pPr marL="0" indent="0">
              <a:buNone/>
            </a:pPr>
            <a:r>
              <a:rPr lang="en-US" b="1" dirty="0"/>
              <a:t>Google File System (GFS)</a:t>
            </a:r>
            <a:endParaRPr lang="he-IL" b="1" dirty="0"/>
          </a:p>
        </p:txBody>
      </p:sp>
      <p:sp>
        <p:nvSpPr>
          <p:cNvPr id="5" name="מציין מיקום של מספר שקופית 4"/>
          <p:cNvSpPr>
            <a:spLocks noGrp="1"/>
          </p:cNvSpPr>
          <p:nvPr>
            <p:ph type="sldNum" sz="quarter" idx="12"/>
          </p:nvPr>
        </p:nvSpPr>
        <p:spPr/>
        <p:txBody>
          <a:bodyPr>
            <a:normAutofit lnSpcReduction="10000"/>
          </a:bodyPr>
          <a:lstStyle/>
          <a:p>
            <a:fld id="{FA1D694D-8C4C-4F6B-986F-3B4CC905C6EC}" type="slidenum">
              <a:rPr lang="en-US" smtClean="0"/>
              <a:pPr/>
              <a:t>6</a:t>
            </a:fld>
            <a:endParaRPr lang="en-US" sz="1400" b="1">
              <a:solidFill>
                <a:srgbClr val="FFFFFF"/>
              </a:solidFill>
            </a:endParaRPr>
          </a:p>
        </p:txBody>
      </p:sp>
    </p:spTree>
    <p:extLst>
      <p:ext uri="{BB962C8B-B14F-4D97-AF65-F5344CB8AC3E}">
        <p14:creationId xmlns:p14="http://schemas.microsoft.com/office/powerpoint/2010/main" val="306567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1: Elect the Master</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228726"/>
            <a:ext cx="9692640" cy="5183640"/>
          </a:xfrm>
        </p:spPr>
        <p:txBody>
          <a:bodyPr>
            <a:normAutofit/>
          </a:bodyPr>
          <a:lstStyle/>
          <a:p>
            <a:r>
              <a:rPr lang="en-US" sz="2800" dirty="0"/>
              <a:t>Let’s assume we have Nine nodes in our system.</a:t>
            </a:r>
          </a:p>
          <a:p>
            <a:endParaRPr lang="en-US" sz="2800" dirty="0"/>
          </a:p>
          <a:p>
            <a:r>
              <a:rPr lang="en-US" sz="2800" dirty="0"/>
              <a:t>Our first step is to select a Master Node, and the rest will be worker nodes.</a:t>
            </a:r>
            <a:endParaRPr lang="he-IL"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60</a:t>
            </a:fld>
            <a:endParaRPr lang="en-US"/>
          </a:p>
        </p:txBody>
      </p:sp>
      <p:pic>
        <p:nvPicPr>
          <p:cNvPr id="6" name="Picture 5">
            <a:extLst>
              <a:ext uri="{FF2B5EF4-FFF2-40B4-BE49-F238E27FC236}">
                <a16:creationId xmlns:a16="http://schemas.microsoft.com/office/drawing/2014/main" id="{8633186B-8D80-8F23-F147-E2C01843CAB4}"/>
              </a:ext>
            </a:extLst>
          </p:cNvPr>
          <p:cNvPicPr>
            <a:picLocks noChangeAspect="1"/>
          </p:cNvPicPr>
          <p:nvPr/>
        </p:nvPicPr>
        <p:blipFill>
          <a:blip r:embed="rId3"/>
          <a:stretch>
            <a:fillRect/>
          </a:stretch>
        </p:blipFill>
        <p:spPr>
          <a:xfrm>
            <a:off x="3234966" y="3569855"/>
            <a:ext cx="5427910" cy="2842511"/>
          </a:xfrm>
          <a:prstGeom prst="rect">
            <a:avLst/>
          </a:prstGeom>
        </p:spPr>
      </p:pic>
    </p:spTree>
    <p:extLst>
      <p:ext uri="{BB962C8B-B14F-4D97-AF65-F5344CB8AC3E}">
        <p14:creationId xmlns:p14="http://schemas.microsoft.com/office/powerpoint/2010/main" val="3943201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marL="0" indent="0" algn="ctr">
              <a:buNone/>
            </a:pPr>
            <a:r>
              <a:rPr lang="en-US" sz="4400" b="1" dirty="0"/>
              <a:t>Master node tasks - reminder</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228726"/>
            <a:ext cx="9692640" cy="5183640"/>
          </a:xfrm>
        </p:spPr>
        <p:txBody>
          <a:bodyPr>
            <a:normAutofit/>
          </a:bodyPr>
          <a:lstStyle/>
          <a:p>
            <a:pPr marL="0" indent="0">
              <a:buNone/>
            </a:pPr>
            <a:r>
              <a:rPr lang="en-US" sz="2800" dirty="0"/>
              <a:t>The role of the Master Node is:</a:t>
            </a:r>
          </a:p>
          <a:p>
            <a:pPr lvl="1">
              <a:buFont typeface="Arial" panose="020B0604020202020204" pitchFamily="34" charset="0"/>
              <a:buChar char="•"/>
            </a:pPr>
            <a:r>
              <a:rPr lang="en-US" sz="2600" dirty="0"/>
              <a:t>split the input data on different machines</a:t>
            </a:r>
          </a:p>
          <a:p>
            <a:pPr lvl="1">
              <a:buFont typeface="Arial" panose="020B0604020202020204" pitchFamily="34" charset="0"/>
              <a:buChar char="•"/>
            </a:pPr>
            <a:r>
              <a:rPr lang="en-US" sz="2600" dirty="0"/>
              <a:t>remember which machine handles which part of the data</a:t>
            </a:r>
          </a:p>
          <a:p>
            <a:pPr lvl="1">
              <a:buFont typeface="Arial" panose="020B0604020202020204" pitchFamily="34" charset="0"/>
              <a:buChar char="•"/>
            </a:pPr>
            <a:r>
              <a:rPr lang="en-US" sz="2600" dirty="0"/>
              <a:t>handle duplicates to avoid loss of information if a worker fails</a:t>
            </a:r>
          </a:p>
          <a:p>
            <a:pPr lvl="1">
              <a:buFont typeface="Arial" panose="020B0604020202020204" pitchFamily="34" charset="0"/>
              <a:buChar char="•"/>
            </a:pPr>
            <a:r>
              <a:rPr lang="en-US" sz="2600" dirty="0"/>
              <a:t>aggregate the outputs and sort the final list</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61</a:t>
            </a:fld>
            <a:endParaRPr lang="en-US"/>
          </a:p>
        </p:txBody>
      </p:sp>
      <p:pic>
        <p:nvPicPr>
          <p:cNvPr id="5" name="Picture 4">
            <a:extLst>
              <a:ext uri="{FF2B5EF4-FFF2-40B4-BE49-F238E27FC236}">
                <a16:creationId xmlns:a16="http://schemas.microsoft.com/office/drawing/2014/main" id="{92B06859-6401-8432-9FAD-1C387589157B}"/>
              </a:ext>
            </a:extLst>
          </p:cNvPr>
          <p:cNvPicPr>
            <a:picLocks noChangeAspect="1"/>
          </p:cNvPicPr>
          <p:nvPr/>
        </p:nvPicPr>
        <p:blipFill>
          <a:blip r:embed="rId3"/>
          <a:stretch>
            <a:fillRect/>
          </a:stretch>
        </p:blipFill>
        <p:spPr>
          <a:xfrm>
            <a:off x="364878" y="250726"/>
            <a:ext cx="1629396" cy="853289"/>
          </a:xfrm>
          <a:prstGeom prst="rect">
            <a:avLst/>
          </a:prstGeom>
        </p:spPr>
      </p:pic>
    </p:spTree>
    <p:extLst>
      <p:ext uri="{BB962C8B-B14F-4D97-AF65-F5344CB8AC3E}">
        <p14:creationId xmlns:p14="http://schemas.microsoft.com/office/powerpoint/2010/main" val="3129405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2: Split the input data</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237488" y="1113692"/>
            <a:ext cx="9692640" cy="5183640"/>
          </a:xfrm>
        </p:spPr>
        <p:txBody>
          <a:bodyPr>
            <a:normAutofit/>
          </a:bodyPr>
          <a:lstStyle/>
          <a:p>
            <a:r>
              <a:rPr lang="en-US" sz="2400" dirty="0"/>
              <a:t>The input data is split into blocks of 64Mb.</a:t>
            </a:r>
          </a:p>
          <a:p>
            <a:r>
              <a:rPr lang="en-US" sz="2400" dirty="0"/>
              <a:t> A 1Ko text file might use a whole 64Mb data node inside a cluster, so it is preferable to have rather big files. </a:t>
            </a:r>
          </a:p>
          <a:p>
            <a:r>
              <a:rPr lang="en-US" sz="2400" dirty="0"/>
              <a:t>Optimization tools are provided by Hadoop.</a:t>
            </a:r>
            <a:endParaRPr lang="he-IL" sz="24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62</a:t>
            </a:fld>
            <a:endParaRPr lang="en-US"/>
          </a:p>
        </p:txBody>
      </p:sp>
      <p:pic>
        <p:nvPicPr>
          <p:cNvPr id="7" name="Picture 6" descr="Diagram">
            <a:extLst>
              <a:ext uri="{FF2B5EF4-FFF2-40B4-BE49-F238E27FC236}">
                <a16:creationId xmlns:a16="http://schemas.microsoft.com/office/drawing/2014/main" id="{24EAFAA9-8E93-E263-BFBA-9B071F7FE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806" y="2958154"/>
            <a:ext cx="8452772" cy="3807771"/>
          </a:xfrm>
          <a:prstGeom prst="rect">
            <a:avLst/>
          </a:prstGeom>
        </p:spPr>
      </p:pic>
    </p:spTree>
    <p:extLst>
      <p:ext uri="{BB962C8B-B14F-4D97-AF65-F5344CB8AC3E}">
        <p14:creationId xmlns:p14="http://schemas.microsoft.com/office/powerpoint/2010/main" val="2578145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3: Map</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63</a:t>
            </a:fld>
            <a:endParaRPr lang="en-US"/>
          </a:p>
        </p:txBody>
      </p:sp>
      <p:pic>
        <p:nvPicPr>
          <p:cNvPr id="10" name="Picture 9" descr="Diagram&#10;&#10;Description automatically generated">
            <a:extLst>
              <a:ext uri="{FF2B5EF4-FFF2-40B4-BE49-F238E27FC236}">
                <a16:creationId xmlns:a16="http://schemas.microsoft.com/office/drawing/2014/main" id="{B517DB91-96F8-BF7D-C243-4A26B9D08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26" y="1313120"/>
            <a:ext cx="10033148" cy="5257545"/>
          </a:xfrm>
          <a:prstGeom prst="rect">
            <a:avLst/>
          </a:prstGeom>
        </p:spPr>
      </p:pic>
    </p:spTree>
    <p:extLst>
      <p:ext uri="{BB962C8B-B14F-4D97-AF65-F5344CB8AC3E}">
        <p14:creationId xmlns:p14="http://schemas.microsoft.com/office/powerpoint/2010/main" val="3535674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3: Map</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679944"/>
            <a:ext cx="9692640" cy="4732422"/>
          </a:xfrm>
        </p:spPr>
        <p:txBody>
          <a:bodyPr>
            <a:normAutofit/>
          </a:bodyPr>
          <a:lstStyle/>
          <a:p>
            <a:pPr marL="0" indent="0">
              <a:buNone/>
            </a:pPr>
            <a:r>
              <a:rPr lang="en-US" sz="2800" dirty="0"/>
              <a:t>In the Map step, the Master returns for each split :</a:t>
            </a:r>
          </a:p>
          <a:p>
            <a:pPr lvl="1">
              <a:buFont typeface="Arial" panose="020B0604020202020204" pitchFamily="34" charset="0"/>
              <a:buChar char="•"/>
            </a:pPr>
            <a:r>
              <a:rPr lang="en-US" sz="2600" dirty="0"/>
              <a:t>the node name to which the split should be sent</a:t>
            </a:r>
          </a:p>
          <a:p>
            <a:pPr lvl="1">
              <a:buFont typeface="Arial" panose="020B0604020202020204" pitchFamily="34" charset="0"/>
              <a:buChar char="•"/>
            </a:pPr>
            <a:endParaRPr lang="en-US" sz="2600" dirty="0"/>
          </a:p>
          <a:p>
            <a:pPr lvl="1">
              <a:buFont typeface="Arial" panose="020B0604020202020204" pitchFamily="34" charset="0"/>
              <a:buChar char="•"/>
            </a:pPr>
            <a:r>
              <a:rPr lang="en-US" sz="2600" dirty="0"/>
              <a:t>the mapping (Key, value) where value is equal to 1 for every word of the split</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64</a:t>
            </a:fld>
            <a:endParaRPr lang="en-US"/>
          </a:p>
        </p:txBody>
      </p:sp>
      <p:pic>
        <p:nvPicPr>
          <p:cNvPr id="10" name="Picture 9" descr="Diagram&#10;&#10;Description automatically generated">
            <a:extLst>
              <a:ext uri="{FF2B5EF4-FFF2-40B4-BE49-F238E27FC236}">
                <a16:creationId xmlns:a16="http://schemas.microsoft.com/office/drawing/2014/main" id="{B517DB91-96F8-BF7D-C243-4A26B9D08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07" y="132907"/>
            <a:ext cx="2952262" cy="1547037"/>
          </a:xfrm>
          <a:prstGeom prst="rect">
            <a:avLst/>
          </a:prstGeom>
        </p:spPr>
      </p:pic>
    </p:spTree>
    <p:extLst>
      <p:ext uri="{BB962C8B-B14F-4D97-AF65-F5344CB8AC3E}">
        <p14:creationId xmlns:p14="http://schemas.microsoft.com/office/powerpoint/2010/main" val="1665351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4: Shuffle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65</a:t>
            </a:fld>
            <a:endParaRPr lang="en-US"/>
          </a:p>
        </p:txBody>
      </p:sp>
      <p:pic>
        <p:nvPicPr>
          <p:cNvPr id="5" name="Picture 4" descr="Diagram&#10;&#10;Description automatically generated">
            <a:extLst>
              <a:ext uri="{FF2B5EF4-FFF2-40B4-BE49-F238E27FC236}">
                <a16:creationId xmlns:a16="http://schemas.microsoft.com/office/drawing/2014/main" id="{13CD2129-4658-D79B-5554-A6CFDEAA9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754" y="1113692"/>
            <a:ext cx="9286875" cy="5238750"/>
          </a:xfrm>
          <a:prstGeom prst="rect">
            <a:avLst/>
          </a:prstGeom>
        </p:spPr>
      </p:pic>
    </p:spTree>
    <p:extLst>
      <p:ext uri="{BB962C8B-B14F-4D97-AF65-F5344CB8AC3E}">
        <p14:creationId xmlns:p14="http://schemas.microsoft.com/office/powerpoint/2010/main" val="3670400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4: Shuffle</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679944"/>
            <a:ext cx="9692640" cy="4732422"/>
          </a:xfrm>
        </p:spPr>
        <p:txBody>
          <a:bodyPr>
            <a:normAutofit/>
          </a:bodyPr>
          <a:lstStyle/>
          <a:p>
            <a:pPr marL="0" indent="0">
              <a:buNone/>
            </a:pPr>
            <a:r>
              <a:rPr lang="en-US" sz="2800" dirty="0"/>
              <a:t>In the Shuffle step, the Map-Reduce algorithm groups the words by similarity (group a dictionary by key). </a:t>
            </a:r>
          </a:p>
          <a:p>
            <a:pPr marL="0" indent="0">
              <a:buNone/>
            </a:pPr>
            <a:r>
              <a:rPr lang="en-US" sz="2800" dirty="0"/>
              <a:t>It is called Shuffle because the initial splits are no longer used</a:t>
            </a:r>
            <a:endParaRPr lang="en-US" sz="26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66</a:t>
            </a:fld>
            <a:endParaRPr lang="en-US"/>
          </a:p>
        </p:txBody>
      </p:sp>
      <p:pic>
        <p:nvPicPr>
          <p:cNvPr id="5" name="Picture 4" descr="Diagram&#10;&#10;Description automatically generated">
            <a:extLst>
              <a:ext uri="{FF2B5EF4-FFF2-40B4-BE49-F238E27FC236}">
                <a16:creationId xmlns:a16="http://schemas.microsoft.com/office/drawing/2014/main" id="{55F8CBE3-51D3-42EB-96AC-99FDF5AEF9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56" y="181388"/>
            <a:ext cx="2765528" cy="1560041"/>
          </a:xfrm>
          <a:prstGeom prst="rect">
            <a:avLst/>
          </a:prstGeom>
        </p:spPr>
      </p:pic>
    </p:spTree>
    <p:extLst>
      <p:ext uri="{BB962C8B-B14F-4D97-AF65-F5344CB8AC3E}">
        <p14:creationId xmlns:p14="http://schemas.microsoft.com/office/powerpoint/2010/main" val="2291140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5: Reduce</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67</a:t>
            </a:fld>
            <a:endParaRPr lang="en-US"/>
          </a:p>
        </p:txBody>
      </p:sp>
      <p:pic>
        <p:nvPicPr>
          <p:cNvPr id="6" name="Picture 5" descr="Diagram&#10;&#10;Description automatically generated">
            <a:extLst>
              <a:ext uri="{FF2B5EF4-FFF2-40B4-BE49-F238E27FC236}">
                <a16:creationId xmlns:a16="http://schemas.microsoft.com/office/drawing/2014/main" id="{8FDBEFF0-0C2F-F4F8-76BE-CFEA9BF00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628" y="1193948"/>
            <a:ext cx="9715500" cy="5448300"/>
          </a:xfrm>
          <a:prstGeom prst="rect">
            <a:avLst/>
          </a:prstGeom>
        </p:spPr>
      </p:pic>
    </p:spTree>
    <p:extLst>
      <p:ext uri="{BB962C8B-B14F-4D97-AF65-F5344CB8AC3E}">
        <p14:creationId xmlns:p14="http://schemas.microsoft.com/office/powerpoint/2010/main" val="1940371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5: Reduce</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679944"/>
            <a:ext cx="9692640" cy="4732422"/>
          </a:xfrm>
        </p:spPr>
        <p:txBody>
          <a:bodyPr>
            <a:normAutofit/>
          </a:bodyPr>
          <a:lstStyle/>
          <a:p>
            <a:pPr marL="0" indent="0">
              <a:buNone/>
            </a:pPr>
            <a:r>
              <a:rPr lang="en-US" sz="2800" dirty="0"/>
              <a:t>In the Reduce step, we simply compute the sum of all values for a given key.</a:t>
            </a:r>
          </a:p>
          <a:p>
            <a:pPr marL="0" indent="0">
              <a:buNone/>
            </a:pPr>
            <a:r>
              <a:rPr lang="en-US" sz="2800" dirty="0"/>
              <a:t>This is simply the sum of all the 1’s of the key.</a:t>
            </a:r>
          </a:p>
          <a:p>
            <a:pPr marL="0" indent="0">
              <a:buNone/>
            </a:pPr>
            <a:r>
              <a:rPr lang="en-US" sz="2800" dirty="0"/>
              <a:t>Remember that this step is still parallelized, so the Master still handles how the different key-value attributes are stored and computed across the different machines.</a:t>
            </a:r>
            <a:endParaRPr lang="en-US" sz="26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68</a:t>
            </a:fld>
            <a:endParaRPr lang="en-US"/>
          </a:p>
        </p:txBody>
      </p:sp>
      <p:pic>
        <p:nvPicPr>
          <p:cNvPr id="6" name="Picture 5" descr="Diagram&#10;&#10;Description automatically generated">
            <a:extLst>
              <a:ext uri="{FF2B5EF4-FFF2-40B4-BE49-F238E27FC236}">
                <a16:creationId xmlns:a16="http://schemas.microsoft.com/office/drawing/2014/main" id="{CA7715E2-508D-2712-1043-0103907356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48" y="177750"/>
            <a:ext cx="2791796" cy="1565595"/>
          </a:xfrm>
          <a:prstGeom prst="rect">
            <a:avLst/>
          </a:prstGeom>
        </p:spPr>
      </p:pic>
    </p:spTree>
    <p:extLst>
      <p:ext uri="{BB962C8B-B14F-4D97-AF65-F5344CB8AC3E}">
        <p14:creationId xmlns:p14="http://schemas.microsoft.com/office/powerpoint/2010/main" val="1220363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Step 6: Sorting (not mandatory)</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69</a:t>
            </a:fld>
            <a:endParaRPr lang="en-US"/>
          </a:p>
        </p:txBody>
      </p:sp>
      <p:pic>
        <p:nvPicPr>
          <p:cNvPr id="5" name="Picture 4" descr="Diagram&#10;&#10;Description automatically generated">
            <a:extLst>
              <a:ext uri="{FF2B5EF4-FFF2-40B4-BE49-F238E27FC236}">
                <a16:creationId xmlns:a16="http://schemas.microsoft.com/office/drawing/2014/main" id="{5C8F616A-D632-FED2-0EFA-A04C0BAD0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20" y="1113692"/>
            <a:ext cx="10195184" cy="4554194"/>
          </a:xfrm>
          <a:prstGeom prst="rect">
            <a:avLst/>
          </a:prstGeom>
        </p:spPr>
      </p:pic>
      <p:sp>
        <p:nvSpPr>
          <p:cNvPr id="8" name="TextBox 7">
            <a:extLst>
              <a:ext uri="{FF2B5EF4-FFF2-40B4-BE49-F238E27FC236}">
                <a16:creationId xmlns:a16="http://schemas.microsoft.com/office/drawing/2014/main" id="{4E3A5DBE-6694-2FFC-9D2C-097B9891F59A}"/>
              </a:ext>
            </a:extLst>
          </p:cNvPr>
          <p:cNvSpPr txBox="1"/>
          <p:nvPr/>
        </p:nvSpPr>
        <p:spPr>
          <a:xfrm>
            <a:off x="1261872" y="5421142"/>
            <a:ext cx="9931720" cy="954107"/>
          </a:xfrm>
          <a:prstGeom prst="rect">
            <a:avLst/>
          </a:prstGeom>
          <a:noFill/>
        </p:spPr>
        <p:txBody>
          <a:bodyPr wrap="square">
            <a:spAutoFit/>
          </a:bodyPr>
          <a:lstStyle/>
          <a:p>
            <a:pPr marL="0" indent="0">
              <a:buNone/>
            </a:pPr>
            <a:r>
              <a:rPr lang="en-US" sz="2800" dirty="0"/>
              <a:t>The last step is to sort by (first) value, then by key, and return the final list as a .txt file.</a:t>
            </a:r>
          </a:p>
        </p:txBody>
      </p:sp>
    </p:spTree>
    <p:extLst>
      <p:ext uri="{BB962C8B-B14F-4D97-AF65-F5344CB8AC3E}">
        <p14:creationId xmlns:p14="http://schemas.microsoft.com/office/powerpoint/2010/main" val="288756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The Google File System </a:t>
            </a:r>
            <a:r>
              <a:rPr lang="en-US" sz="3600" b="1" dirty="0"/>
              <a:t>(published@2003)</a:t>
            </a:r>
            <a:endParaRPr lang="en-US" b="1"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a:t>
            </a:fld>
            <a:endParaRPr lang="en-US"/>
          </a:p>
        </p:txBody>
      </p:sp>
      <p:pic>
        <p:nvPicPr>
          <p:cNvPr id="11" name="Picture 10">
            <a:extLst>
              <a:ext uri="{FF2B5EF4-FFF2-40B4-BE49-F238E27FC236}">
                <a16:creationId xmlns:a16="http://schemas.microsoft.com/office/drawing/2014/main" id="{6510333C-A801-226F-7101-2CE291C47358}"/>
              </a:ext>
            </a:extLst>
          </p:cNvPr>
          <p:cNvPicPr>
            <a:picLocks noChangeAspect="1"/>
          </p:cNvPicPr>
          <p:nvPr/>
        </p:nvPicPr>
        <p:blipFill rotWithShape="1">
          <a:blip r:embed="rId3"/>
          <a:srcRect l="34050"/>
          <a:stretch/>
        </p:blipFill>
        <p:spPr>
          <a:xfrm>
            <a:off x="1998179" y="2375427"/>
            <a:ext cx="7643192" cy="210714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735278DC-7A51-D601-1C1E-8A18B23DA006}"/>
              </a:ext>
            </a:extLst>
          </p:cNvPr>
          <p:cNvSpPr txBox="1"/>
          <p:nvPr/>
        </p:nvSpPr>
        <p:spPr>
          <a:xfrm>
            <a:off x="783419" y="5772090"/>
            <a:ext cx="2981970" cy="400110"/>
          </a:xfrm>
          <a:prstGeom prst="rect">
            <a:avLst/>
          </a:prstGeom>
          <a:noFill/>
        </p:spPr>
        <p:txBody>
          <a:bodyPr wrap="none" rtlCol="0">
            <a:spAutoFit/>
          </a:bodyPr>
          <a:lstStyle/>
          <a:p>
            <a:r>
              <a:rPr lang="da-DK" sz="2000" dirty="0">
                <a:hlinkClick r:id="rId4"/>
              </a:rPr>
              <a:t>Google File System pdf link</a:t>
            </a:r>
            <a:endParaRPr lang="en-IL" sz="2000" dirty="0"/>
          </a:p>
        </p:txBody>
      </p:sp>
    </p:spTree>
    <p:extLst>
      <p:ext uri="{BB962C8B-B14F-4D97-AF65-F5344CB8AC3E}">
        <p14:creationId xmlns:p14="http://schemas.microsoft.com/office/powerpoint/2010/main" val="864566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Putting all steps together</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70</a:t>
            </a:fld>
            <a:endParaRPr lang="en-US"/>
          </a:p>
        </p:txBody>
      </p:sp>
      <p:pic>
        <p:nvPicPr>
          <p:cNvPr id="7" name="Picture 6" descr="Diagram&#10;&#10;Description automatically generated">
            <a:extLst>
              <a:ext uri="{FF2B5EF4-FFF2-40B4-BE49-F238E27FC236}">
                <a16:creationId xmlns:a16="http://schemas.microsoft.com/office/drawing/2014/main" id="{872C8C1F-C3A5-2CE9-C452-790CB0E6F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8" y="1442151"/>
            <a:ext cx="10990114" cy="4730049"/>
          </a:xfrm>
          <a:prstGeom prst="rect">
            <a:avLst/>
          </a:prstGeom>
        </p:spPr>
      </p:pic>
    </p:spTree>
    <p:extLst>
      <p:ext uri="{BB962C8B-B14F-4D97-AF65-F5344CB8AC3E}">
        <p14:creationId xmlns:p14="http://schemas.microsoft.com/office/powerpoint/2010/main" val="30879108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Illustration</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71</a:t>
            </a:fld>
            <a:endParaRPr lang="en-US"/>
          </a:p>
        </p:txBody>
      </p:sp>
      <p:pic>
        <p:nvPicPr>
          <p:cNvPr id="7" name="Picture 2">
            <a:extLst>
              <a:ext uri="{FF2B5EF4-FFF2-40B4-BE49-F238E27FC236}">
                <a16:creationId xmlns:a16="http://schemas.microsoft.com/office/drawing/2014/main" id="{8A371196-5DCC-39C5-5190-75127A8CA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4" b="27750"/>
          <a:stretch/>
        </p:blipFill>
        <p:spPr bwMode="auto">
          <a:xfrm>
            <a:off x="1383559" y="1988840"/>
            <a:ext cx="903744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A0294C60-8DAE-E5FE-311A-566D7B73D9E4}"/>
              </a:ext>
            </a:extLst>
          </p:cNvPr>
          <p:cNvSpPr txBox="1"/>
          <p:nvPr/>
        </p:nvSpPr>
        <p:spPr>
          <a:xfrm>
            <a:off x="2191407" y="2286000"/>
            <a:ext cx="1222451" cy="307777"/>
          </a:xfrm>
          <a:prstGeom prst="rect">
            <a:avLst/>
          </a:prstGeom>
          <a:noFill/>
        </p:spPr>
        <p:txBody>
          <a:bodyPr wrap="none" rtlCol="0">
            <a:spAutoFit/>
          </a:bodyPr>
          <a:lstStyle/>
          <a:p>
            <a:r>
              <a:rPr lang="en-US" sz="1400" b="1" dirty="0"/>
              <a:t>preprocessing</a:t>
            </a:r>
            <a:endParaRPr lang="en-IL" sz="1400" b="1" dirty="0"/>
          </a:p>
        </p:txBody>
      </p:sp>
    </p:spTree>
    <p:extLst>
      <p:ext uri="{BB962C8B-B14F-4D97-AF65-F5344CB8AC3E}">
        <p14:creationId xmlns:p14="http://schemas.microsoft.com/office/powerpoint/2010/main" val="674779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Illustration #2</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72</a:t>
            </a:fld>
            <a:endParaRPr lang="en-US"/>
          </a:p>
        </p:txBody>
      </p:sp>
      <p:pic>
        <p:nvPicPr>
          <p:cNvPr id="7" name="Picture 6">
            <a:extLst>
              <a:ext uri="{FF2B5EF4-FFF2-40B4-BE49-F238E27FC236}">
                <a16:creationId xmlns:a16="http://schemas.microsoft.com/office/drawing/2014/main" id="{7842783F-64F4-A4A3-1B35-EADC53F8B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462" y="1207330"/>
            <a:ext cx="8887435"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4692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Illustration #3</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73</a:t>
            </a:fld>
            <a:endParaRPr lang="en-US"/>
          </a:p>
        </p:txBody>
      </p:sp>
      <p:pic>
        <p:nvPicPr>
          <p:cNvPr id="7" name="Picture 2">
            <a:extLst>
              <a:ext uri="{FF2B5EF4-FFF2-40B4-BE49-F238E27FC236}">
                <a16:creationId xmlns:a16="http://schemas.microsoft.com/office/drawing/2014/main" id="{22B4F75C-7A1D-BEDE-33F1-D9746179E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1" t="11168" r="14247" b="5399"/>
          <a:stretch/>
        </p:blipFill>
        <p:spPr bwMode="auto">
          <a:xfrm>
            <a:off x="1742089" y="1356494"/>
            <a:ext cx="7488832"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228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Word Count – Illustration #4</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74</a:t>
            </a:fld>
            <a:endParaRPr lang="en-US"/>
          </a:p>
        </p:txBody>
      </p:sp>
      <p:pic>
        <p:nvPicPr>
          <p:cNvPr id="3" name="Image" descr="Image">
            <a:extLst>
              <a:ext uri="{FF2B5EF4-FFF2-40B4-BE49-F238E27FC236}">
                <a16:creationId xmlns:a16="http://schemas.microsoft.com/office/drawing/2014/main" id="{F126A02E-D9E3-3717-FE32-E89AE598525C}"/>
              </a:ext>
            </a:extLst>
          </p:cNvPr>
          <p:cNvPicPr>
            <a:picLocks noChangeAspect="1"/>
          </p:cNvPicPr>
          <p:nvPr/>
        </p:nvPicPr>
        <p:blipFill>
          <a:blip r:embed="rId3"/>
          <a:stretch>
            <a:fillRect/>
          </a:stretch>
        </p:blipFill>
        <p:spPr>
          <a:xfrm>
            <a:off x="1899666" y="1111059"/>
            <a:ext cx="8625459" cy="5654866"/>
          </a:xfrm>
          <a:prstGeom prst="rect">
            <a:avLst/>
          </a:prstGeom>
          <a:ln w="12700">
            <a:miter lim="400000"/>
          </a:ln>
        </p:spPr>
      </p:pic>
    </p:spTree>
    <p:extLst>
      <p:ext uri="{BB962C8B-B14F-4D97-AF65-F5344CB8AC3E}">
        <p14:creationId xmlns:p14="http://schemas.microsoft.com/office/powerpoint/2010/main" val="33897294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Dataflow in Hadoop</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75</a:t>
            </a:fld>
            <a:endParaRPr lang="en-US"/>
          </a:p>
        </p:txBody>
      </p:sp>
      <p:pic>
        <p:nvPicPr>
          <p:cNvPr id="23" name="Content Placeholder 3" descr="cluster.png">
            <a:extLst>
              <a:ext uri="{FF2B5EF4-FFF2-40B4-BE49-F238E27FC236}">
                <a16:creationId xmlns:a16="http://schemas.microsoft.com/office/drawing/2014/main" id="{E6B78DB6-08F4-B1AD-3758-49C9818AB33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7159" r="-27159"/>
          <a:stretch>
            <a:fillRect/>
          </a:stretch>
        </p:blipFill>
        <p:spPr>
          <a:xfrm>
            <a:off x="1981200" y="1646237"/>
            <a:ext cx="8229600" cy="4525963"/>
          </a:xfrm>
        </p:spPr>
      </p:pic>
      <p:pic>
        <p:nvPicPr>
          <p:cNvPr id="24" name="Picture 5">
            <a:extLst>
              <a:ext uri="{FF2B5EF4-FFF2-40B4-BE49-F238E27FC236}">
                <a16:creationId xmlns:a16="http://schemas.microsoft.com/office/drawing/2014/main" id="{FE347877-EF26-F282-BAB6-62890E348E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3000" y="2084387"/>
            <a:ext cx="11493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3">
            <a:extLst>
              <a:ext uri="{FF2B5EF4-FFF2-40B4-BE49-F238E27FC236}">
                <a16:creationId xmlns:a16="http://schemas.microsoft.com/office/drawing/2014/main" id="{9BB50357-499F-E164-B44E-1A5497FE2AC2}"/>
              </a:ext>
            </a:extLst>
          </p:cNvPr>
          <p:cNvGrpSpPr>
            <a:grpSpLocks/>
          </p:cNvGrpSpPr>
          <p:nvPr/>
        </p:nvGrpSpPr>
        <p:grpSpPr bwMode="auto">
          <a:xfrm>
            <a:off x="3562350" y="2009775"/>
            <a:ext cx="2200275" cy="373062"/>
            <a:chOff x="2037742" y="1964049"/>
            <a:chExt cx="2200172" cy="372508"/>
          </a:xfrm>
        </p:grpSpPr>
        <p:sp>
          <p:nvSpPr>
            <p:cNvPr id="26" name="TextBox 4">
              <a:extLst>
                <a:ext uri="{FF2B5EF4-FFF2-40B4-BE49-F238E27FC236}">
                  <a16:creationId xmlns:a16="http://schemas.microsoft.com/office/drawing/2014/main" id="{533B6DD1-DCE5-DA5C-6E60-C3CCECE47C96}"/>
                </a:ext>
              </a:extLst>
            </p:cNvPr>
            <p:cNvSpPr txBox="1">
              <a:spLocks noChangeArrowheads="1"/>
            </p:cNvSpPr>
            <p:nvPr/>
          </p:nvSpPr>
          <p:spPr bwMode="auto">
            <a:xfrm>
              <a:off x="2362600" y="1964049"/>
              <a:ext cx="1198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Submit job</a:t>
              </a:r>
            </a:p>
          </p:txBody>
        </p:sp>
        <p:cxnSp>
          <p:nvCxnSpPr>
            <p:cNvPr id="27" name="Straight Arrow Connector 26">
              <a:extLst>
                <a:ext uri="{FF2B5EF4-FFF2-40B4-BE49-F238E27FC236}">
                  <a16:creationId xmlns:a16="http://schemas.microsoft.com/office/drawing/2014/main" id="{2A9B3DAF-8CA7-A2B5-476E-9CC646547920}"/>
                </a:ext>
              </a:extLst>
            </p:cNvPr>
            <p:cNvCxnSpPr>
              <a:cxnSpLocks noChangeShapeType="1"/>
            </p:cNvCxnSpPr>
            <p:nvPr/>
          </p:nvCxnSpPr>
          <p:spPr bwMode="auto">
            <a:xfrm>
              <a:off x="2037742" y="2334972"/>
              <a:ext cx="2200172" cy="158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grpSp>
        <p:nvGrpSpPr>
          <p:cNvPr id="28" name="Group 26">
            <a:extLst>
              <a:ext uri="{FF2B5EF4-FFF2-40B4-BE49-F238E27FC236}">
                <a16:creationId xmlns:a16="http://schemas.microsoft.com/office/drawing/2014/main" id="{A963F52C-D760-25C2-677F-5E1552DA140C}"/>
              </a:ext>
            </a:extLst>
          </p:cNvPr>
          <p:cNvGrpSpPr>
            <a:grpSpLocks/>
          </p:cNvGrpSpPr>
          <p:nvPr/>
        </p:nvGrpSpPr>
        <p:grpSpPr bwMode="auto">
          <a:xfrm>
            <a:off x="4995863" y="3162300"/>
            <a:ext cx="2184400" cy="1747837"/>
            <a:chOff x="3472394" y="3116097"/>
            <a:chExt cx="2183082" cy="1747351"/>
          </a:xfrm>
        </p:grpSpPr>
        <p:grpSp>
          <p:nvGrpSpPr>
            <p:cNvPr id="29" name="Group 24">
              <a:extLst>
                <a:ext uri="{FF2B5EF4-FFF2-40B4-BE49-F238E27FC236}">
                  <a16:creationId xmlns:a16="http://schemas.microsoft.com/office/drawing/2014/main" id="{1BC2AB75-8B02-E784-E404-9B8B9839AB3A}"/>
                </a:ext>
              </a:extLst>
            </p:cNvPr>
            <p:cNvGrpSpPr>
              <a:grpSpLocks/>
            </p:cNvGrpSpPr>
            <p:nvPr/>
          </p:nvGrpSpPr>
          <p:grpSpPr bwMode="auto">
            <a:xfrm>
              <a:off x="3472394" y="3116097"/>
              <a:ext cx="2183082" cy="1747351"/>
              <a:chOff x="3472394" y="3116097"/>
              <a:chExt cx="2183082" cy="1747351"/>
            </a:xfrm>
          </p:grpSpPr>
          <p:cxnSp>
            <p:nvCxnSpPr>
              <p:cNvPr id="31" name="Straight Arrow Connector 30">
                <a:extLst>
                  <a:ext uri="{FF2B5EF4-FFF2-40B4-BE49-F238E27FC236}">
                    <a16:creationId xmlns:a16="http://schemas.microsoft.com/office/drawing/2014/main" id="{AD3090EA-B381-66EC-CE16-798245E33E2D}"/>
                  </a:ext>
                </a:extLst>
              </p:cNvPr>
              <p:cNvCxnSpPr>
                <a:cxnSpLocks noChangeShapeType="1"/>
              </p:cNvCxnSpPr>
              <p:nvPr/>
            </p:nvCxnSpPr>
            <p:spPr bwMode="auto">
              <a:xfrm rot="10800000" flipV="1">
                <a:off x="3472394" y="3116097"/>
                <a:ext cx="1105819" cy="693544"/>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32" name="Straight Arrow Connector 31">
                <a:extLst>
                  <a:ext uri="{FF2B5EF4-FFF2-40B4-BE49-F238E27FC236}">
                    <a16:creationId xmlns:a16="http://schemas.microsoft.com/office/drawing/2014/main" id="{9E8DC9B8-7285-9D04-10A7-35E4992A8877}"/>
                  </a:ext>
                </a:extLst>
              </p:cNvPr>
              <p:cNvCxnSpPr>
                <a:cxnSpLocks noChangeShapeType="1"/>
              </p:cNvCxnSpPr>
              <p:nvPr/>
            </p:nvCxnSpPr>
            <p:spPr bwMode="auto">
              <a:xfrm rot="5400000">
                <a:off x="3151628" y="3436863"/>
                <a:ext cx="1747351" cy="1105819"/>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33" name="Straight Arrow Connector 32">
                <a:extLst>
                  <a:ext uri="{FF2B5EF4-FFF2-40B4-BE49-F238E27FC236}">
                    <a16:creationId xmlns:a16="http://schemas.microsoft.com/office/drawing/2014/main" id="{2D6D561E-1D3B-D894-A620-FA85667272DD}"/>
                  </a:ext>
                </a:extLst>
              </p:cNvPr>
              <p:cNvCxnSpPr>
                <a:cxnSpLocks noChangeShapeType="1"/>
              </p:cNvCxnSpPr>
              <p:nvPr/>
            </p:nvCxnSpPr>
            <p:spPr bwMode="auto">
              <a:xfrm>
                <a:off x="4578213" y="3116097"/>
                <a:ext cx="1077263" cy="693544"/>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cxnSp>
            <p:nvCxnSpPr>
              <p:cNvPr id="34" name="Straight Arrow Connector 33">
                <a:extLst>
                  <a:ext uri="{FF2B5EF4-FFF2-40B4-BE49-F238E27FC236}">
                    <a16:creationId xmlns:a16="http://schemas.microsoft.com/office/drawing/2014/main" id="{F90E51D8-ED47-AB58-501A-9042C658973C}"/>
                  </a:ext>
                </a:extLst>
              </p:cNvPr>
              <p:cNvCxnSpPr>
                <a:cxnSpLocks noChangeShapeType="1"/>
              </p:cNvCxnSpPr>
              <p:nvPr/>
            </p:nvCxnSpPr>
            <p:spPr bwMode="auto">
              <a:xfrm rot="16200000" flipH="1">
                <a:off x="4243169" y="3451141"/>
                <a:ext cx="1747351" cy="1077263"/>
              </a:xfrm>
              <a:prstGeom prst="straightConnector1">
                <a:avLst/>
              </a:prstGeom>
              <a:noFill/>
              <a:ln w="25400">
                <a:solidFill>
                  <a:schemeClr val="tx1"/>
                </a:solidFill>
                <a:round/>
                <a:headEnd/>
                <a:tailEnd type="arrow" w="med" len="med"/>
              </a:ln>
              <a:effectLst>
                <a:outerShdw dist="20000" dir="5400000" rotWithShape="0">
                  <a:srgbClr val="808080">
                    <a:alpha val="37999"/>
                  </a:srgbClr>
                </a:outerShdw>
              </a:effectLst>
            </p:spPr>
          </p:cxnSp>
        </p:grpSp>
        <p:sp>
          <p:nvSpPr>
            <p:cNvPr id="30" name="TextBox 25">
              <a:extLst>
                <a:ext uri="{FF2B5EF4-FFF2-40B4-BE49-F238E27FC236}">
                  <a16:creationId xmlns:a16="http://schemas.microsoft.com/office/drawing/2014/main" id="{4C1B06CF-0326-76F3-BEA0-0EFA822C0C06}"/>
                </a:ext>
              </a:extLst>
            </p:cNvPr>
            <p:cNvSpPr txBox="1">
              <a:spLocks noChangeArrowheads="1"/>
            </p:cNvSpPr>
            <p:nvPr/>
          </p:nvSpPr>
          <p:spPr bwMode="auto">
            <a:xfrm>
              <a:off x="4053336" y="3810200"/>
              <a:ext cx="10484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schedule</a:t>
              </a:r>
            </a:p>
          </p:txBody>
        </p:sp>
      </p:grpSp>
      <p:grpSp>
        <p:nvGrpSpPr>
          <p:cNvPr id="35" name="Group 21">
            <a:extLst>
              <a:ext uri="{FF2B5EF4-FFF2-40B4-BE49-F238E27FC236}">
                <a16:creationId xmlns:a16="http://schemas.microsoft.com/office/drawing/2014/main" id="{1A5587B1-AC5F-8324-DFA8-00382C41757F}"/>
              </a:ext>
            </a:extLst>
          </p:cNvPr>
          <p:cNvGrpSpPr>
            <a:grpSpLocks/>
          </p:cNvGrpSpPr>
          <p:nvPr/>
        </p:nvGrpSpPr>
        <p:grpSpPr bwMode="auto">
          <a:xfrm>
            <a:off x="4127500" y="3856037"/>
            <a:ext cx="3952875" cy="1584325"/>
            <a:chOff x="2603601" y="3810199"/>
            <a:chExt cx="3952616" cy="1584904"/>
          </a:xfrm>
        </p:grpSpPr>
        <p:sp>
          <p:nvSpPr>
            <p:cNvPr id="36" name="Rectangle 35">
              <a:extLst>
                <a:ext uri="{FF2B5EF4-FFF2-40B4-BE49-F238E27FC236}">
                  <a16:creationId xmlns:a16="http://schemas.microsoft.com/office/drawing/2014/main" id="{1C377E79-6E4B-60B7-741B-6A31B1B66BB9}"/>
                </a:ext>
              </a:extLst>
            </p:cNvPr>
            <p:cNvSpPr>
              <a:spLocks noChangeArrowheads="1"/>
            </p:cNvSpPr>
            <p:nvPr/>
          </p:nvSpPr>
          <p:spPr bwMode="auto">
            <a:xfrm>
              <a:off x="2613125" y="3810199"/>
              <a:ext cx="858782" cy="532007"/>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37" name="Rectangle 36">
              <a:extLst>
                <a:ext uri="{FF2B5EF4-FFF2-40B4-BE49-F238E27FC236}">
                  <a16:creationId xmlns:a16="http://schemas.microsoft.com/office/drawing/2014/main" id="{0E643339-33B6-A3AE-83C2-C4EEF268046B}"/>
                </a:ext>
              </a:extLst>
            </p:cNvPr>
            <p:cNvSpPr>
              <a:spLocks noChangeArrowheads="1"/>
            </p:cNvSpPr>
            <p:nvPr/>
          </p:nvSpPr>
          <p:spPr bwMode="auto">
            <a:xfrm>
              <a:off x="2603601" y="4863097"/>
              <a:ext cx="868306" cy="532006"/>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38" name="Rectangle 37">
              <a:extLst>
                <a:ext uri="{FF2B5EF4-FFF2-40B4-BE49-F238E27FC236}">
                  <a16:creationId xmlns:a16="http://schemas.microsoft.com/office/drawing/2014/main" id="{2D0AEB48-12AB-D691-4846-64135681083C}"/>
                </a:ext>
              </a:extLst>
            </p:cNvPr>
            <p:cNvSpPr>
              <a:spLocks noChangeArrowheads="1"/>
            </p:cNvSpPr>
            <p:nvPr/>
          </p:nvSpPr>
          <p:spPr bwMode="auto">
            <a:xfrm>
              <a:off x="5656164" y="3810199"/>
              <a:ext cx="900053" cy="532007"/>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sp>
          <p:nvSpPr>
            <p:cNvPr id="39" name="Rectangle 38">
              <a:extLst>
                <a:ext uri="{FF2B5EF4-FFF2-40B4-BE49-F238E27FC236}">
                  <a16:creationId xmlns:a16="http://schemas.microsoft.com/office/drawing/2014/main" id="{04B2A9BD-57B7-2A7B-2A63-7B75B3E7C80D}"/>
                </a:ext>
              </a:extLst>
            </p:cNvPr>
            <p:cNvSpPr>
              <a:spLocks noChangeArrowheads="1"/>
            </p:cNvSpPr>
            <p:nvPr/>
          </p:nvSpPr>
          <p:spPr bwMode="auto">
            <a:xfrm>
              <a:off x="5656164" y="4863097"/>
              <a:ext cx="900053" cy="532006"/>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grpSp>
    </p:spTree>
    <p:extLst>
      <p:ext uri="{BB962C8B-B14F-4D97-AF65-F5344CB8AC3E}">
        <p14:creationId xmlns:p14="http://schemas.microsoft.com/office/powerpoint/2010/main" val="32979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Dataflow in Hadoop</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76</a:t>
            </a:fld>
            <a:endParaRPr lang="en-US"/>
          </a:p>
        </p:txBody>
      </p:sp>
      <p:pic>
        <p:nvPicPr>
          <p:cNvPr id="7" name="Content Placeholder 3" descr="cluster.png">
            <a:extLst>
              <a:ext uri="{FF2B5EF4-FFF2-40B4-BE49-F238E27FC236}">
                <a16:creationId xmlns:a16="http://schemas.microsoft.com/office/drawing/2014/main" id="{C8581E98-7C20-1E9B-0BA2-54543CBE1BC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7159" r="-27159"/>
          <a:stretch>
            <a:fillRect/>
          </a:stretch>
        </p:blipFill>
        <p:spPr>
          <a:xfrm>
            <a:off x="1978571" y="1568669"/>
            <a:ext cx="8229600" cy="4525963"/>
          </a:xfrm>
        </p:spPr>
      </p:pic>
      <p:pic>
        <p:nvPicPr>
          <p:cNvPr id="8" name="Picture 5">
            <a:extLst>
              <a:ext uri="{FF2B5EF4-FFF2-40B4-BE49-F238E27FC236}">
                <a16:creationId xmlns:a16="http://schemas.microsoft.com/office/drawing/2014/main" id="{C89BB7A7-D34B-E222-803B-BBF2265E03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0371" y="2006819"/>
            <a:ext cx="11493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an 19">
            <a:extLst>
              <a:ext uri="{FF2B5EF4-FFF2-40B4-BE49-F238E27FC236}">
                <a16:creationId xmlns:a16="http://schemas.microsoft.com/office/drawing/2014/main" id="{E9C4224A-4D60-342A-B4BC-2CBF8C54D124}"/>
              </a:ext>
            </a:extLst>
          </p:cNvPr>
          <p:cNvSpPr>
            <a:spLocks noChangeArrowheads="1"/>
          </p:cNvSpPr>
          <p:nvPr/>
        </p:nvSpPr>
        <p:spPr bwMode="auto">
          <a:xfrm>
            <a:off x="1938884" y="4295994"/>
            <a:ext cx="925512" cy="723900"/>
          </a:xfrm>
          <a:prstGeom prst="can">
            <a:avLst>
              <a:gd name="adj" fmla="val 25000"/>
            </a:avLst>
          </a:prstGeom>
          <a:solidFill>
            <a:srgbClr val="F79646"/>
          </a:soli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HDFS</a:t>
            </a:r>
          </a:p>
        </p:txBody>
      </p:sp>
      <p:grpSp>
        <p:nvGrpSpPr>
          <p:cNvPr id="10" name="Group 38">
            <a:extLst>
              <a:ext uri="{FF2B5EF4-FFF2-40B4-BE49-F238E27FC236}">
                <a16:creationId xmlns:a16="http://schemas.microsoft.com/office/drawing/2014/main" id="{A816A1C9-21EA-83D4-FC02-040956F453AC}"/>
              </a:ext>
            </a:extLst>
          </p:cNvPr>
          <p:cNvGrpSpPr>
            <a:grpSpLocks/>
          </p:cNvGrpSpPr>
          <p:nvPr/>
        </p:nvGrpSpPr>
        <p:grpSpPr bwMode="auto">
          <a:xfrm>
            <a:off x="2864396" y="4029294"/>
            <a:ext cx="1270000" cy="1054100"/>
            <a:chOff x="1343737" y="4061131"/>
            <a:chExt cx="1269890" cy="1053380"/>
          </a:xfrm>
        </p:grpSpPr>
        <p:cxnSp>
          <p:nvCxnSpPr>
            <p:cNvPr id="11" name="Straight Arrow Connector 10">
              <a:extLst>
                <a:ext uri="{FF2B5EF4-FFF2-40B4-BE49-F238E27FC236}">
                  <a16:creationId xmlns:a16="http://schemas.microsoft.com/office/drawing/2014/main" id="{3E55A293-8583-D2A3-6297-2A0C35FED87B}"/>
                </a:ext>
              </a:extLst>
            </p:cNvPr>
            <p:cNvCxnSpPr>
              <a:cxnSpLocks noChangeShapeType="1"/>
            </p:cNvCxnSpPr>
            <p:nvPr/>
          </p:nvCxnSpPr>
          <p:spPr bwMode="auto">
            <a:xfrm flipV="1">
              <a:off x="1343737" y="4341927"/>
              <a:ext cx="1269890" cy="29507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12" name="Straight Arrow Connector 11">
              <a:extLst>
                <a:ext uri="{FF2B5EF4-FFF2-40B4-BE49-F238E27FC236}">
                  <a16:creationId xmlns:a16="http://schemas.microsoft.com/office/drawing/2014/main" id="{7EE25306-0A68-C7F7-2C7D-CD3C3EA04980}"/>
                </a:ext>
              </a:extLst>
            </p:cNvPr>
            <p:cNvCxnSpPr>
              <a:cxnSpLocks noChangeShapeType="1"/>
            </p:cNvCxnSpPr>
            <p:nvPr/>
          </p:nvCxnSpPr>
          <p:spPr bwMode="auto">
            <a:xfrm>
              <a:off x="1343737" y="4637000"/>
              <a:ext cx="1269890" cy="228444"/>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 name="TextBox 33">
              <a:extLst>
                <a:ext uri="{FF2B5EF4-FFF2-40B4-BE49-F238E27FC236}">
                  <a16:creationId xmlns:a16="http://schemas.microsoft.com/office/drawing/2014/main" id="{1CC4FFD6-6E10-DC7C-C26B-FAFCD705EAC5}"/>
                </a:ext>
              </a:extLst>
            </p:cNvPr>
            <p:cNvSpPr txBox="1">
              <a:spLocks noChangeArrowheads="1"/>
            </p:cNvSpPr>
            <p:nvPr/>
          </p:nvSpPr>
          <p:spPr bwMode="auto">
            <a:xfrm>
              <a:off x="1373269" y="4061131"/>
              <a:ext cx="856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Block 1</a:t>
              </a:r>
            </a:p>
          </p:txBody>
        </p:sp>
        <p:sp>
          <p:nvSpPr>
            <p:cNvPr id="14" name="TextBox 37">
              <a:extLst>
                <a:ext uri="{FF2B5EF4-FFF2-40B4-BE49-F238E27FC236}">
                  <a16:creationId xmlns:a16="http://schemas.microsoft.com/office/drawing/2014/main" id="{005BAB2B-CC84-4C31-984B-D693DF9F0A27}"/>
                </a:ext>
              </a:extLst>
            </p:cNvPr>
            <p:cNvSpPr txBox="1">
              <a:spLocks noChangeArrowheads="1"/>
            </p:cNvSpPr>
            <p:nvPr/>
          </p:nvSpPr>
          <p:spPr bwMode="auto">
            <a:xfrm>
              <a:off x="1392775" y="4745179"/>
              <a:ext cx="856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Block 2</a:t>
              </a:r>
            </a:p>
          </p:txBody>
        </p:sp>
      </p:grpSp>
      <p:grpSp>
        <p:nvGrpSpPr>
          <p:cNvPr id="15" name="Group 21">
            <a:extLst>
              <a:ext uri="{FF2B5EF4-FFF2-40B4-BE49-F238E27FC236}">
                <a16:creationId xmlns:a16="http://schemas.microsoft.com/office/drawing/2014/main" id="{C34BD73B-A8E1-B555-8845-E9DE94F44FB8}"/>
              </a:ext>
            </a:extLst>
          </p:cNvPr>
          <p:cNvGrpSpPr>
            <a:grpSpLocks/>
          </p:cNvGrpSpPr>
          <p:nvPr/>
        </p:nvGrpSpPr>
        <p:grpSpPr bwMode="auto">
          <a:xfrm>
            <a:off x="4124871" y="3778469"/>
            <a:ext cx="3952875" cy="1584325"/>
            <a:chOff x="2603601" y="3810199"/>
            <a:chExt cx="3952616" cy="1584904"/>
          </a:xfrm>
        </p:grpSpPr>
        <p:sp>
          <p:nvSpPr>
            <p:cNvPr id="16" name="Rectangle 15">
              <a:extLst>
                <a:ext uri="{FF2B5EF4-FFF2-40B4-BE49-F238E27FC236}">
                  <a16:creationId xmlns:a16="http://schemas.microsoft.com/office/drawing/2014/main" id="{5892E36C-0E1F-D365-4DF1-ED844D2F7F54}"/>
                </a:ext>
              </a:extLst>
            </p:cNvPr>
            <p:cNvSpPr>
              <a:spLocks noChangeArrowheads="1"/>
            </p:cNvSpPr>
            <p:nvPr/>
          </p:nvSpPr>
          <p:spPr bwMode="auto">
            <a:xfrm>
              <a:off x="2613125" y="3810199"/>
              <a:ext cx="858782" cy="532007"/>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17" name="Rectangle 16">
              <a:extLst>
                <a:ext uri="{FF2B5EF4-FFF2-40B4-BE49-F238E27FC236}">
                  <a16:creationId xmlns:a16="http://schemas.microsoft.com/office/drawing/2014/main" id="{D65D3D08-F19F-0E24-1BD9-FCFD08EBA688}"/>
                </a:ext>
              </a:extLst>
            </p:cNvPr>
            <p:cNvSpPr>
              <a:spLocks noChangeArrowheads="1"/>
            </p:cNvSpPr>
            <p:nvPr/>
          </p:nvSpPr>
          <p:spPr bwMode="auto">
            <a:xfrm>
              <a:off x="2603601" y="4863097"/>
              <a:ext cx="868306" cy="532006"/>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18" name="Rectangle 17">
              <a:extLst>
                <a:ext uri="{FF2B5EF4-FFF2-40B4-BE49-F238E27FC236}">
                  <a16:creationId xmlns:a16="http://schemas.microsoft.com/office/drawing/2014/main" id="{70C9C51D-09D5-648E-EDA2-FB2CE7EE129E}"/>
                </a:ext>
              </a:extLst>
            </p:cNvPr>
            <p:cNvSpPr>
              <a:spLocks noChangeArrowheads="1"/>
            </p:cNvSpPr>
            <p:nvPr/>
          </p:nvSpPr>
          <p:spPr bwMode="auto">
            <a:xfrm>
              <a:off x="5656164" y="3810199"/>
              <a:ext cx="900053" cy="532007"/>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sp>
          <p:nvSpPr>
            <p:cNvPr id="19" name="Rectangle 18">
              <a:extLst>
                <a:ext uri="{FF2B5EF4-FFF2-40B4-BE49-F238E27FC236}">
                  <a16:creationId xmlns:a16="http://schemas.microsoft.com/office/drawing/2014/main" id="{AF5B0DF0-A80A-7CA7-9AD0-3F505FA443D6}"/>
                </a:ext>
              </a:extLst>
            </p:cNvPr>
            <p:cNvSpPr>
              <a:spLocks noChangeArrowheads="1"/>
            </p:cNvSpPr>
            <p:nvPr/>
          </p:nvSpPr>
          <p:spPr bwMode="auto">
            <a:xfrm>
              <a:off x="5656164" y="4863097"/>
              <a:ext cx="900053" cy="532006"/>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grpSp>
      <p:sp>
        <p:nvSpPr>
          <p:cNvPr id="20" name="TextBox 44">
            <a:extLst>
              <a:ext uri="{FF2B5EF4-FFF2-40B4-BE49-F238E27FC236}">
                <a16:creationId xmlns:a16="http://schemas.microsoft.com/office/drawing/2014/main" id="{5A811EAF-EC78-1CFA-226A-033F65B07DE5}"/>
              </a:ext>
            </a:extLst>
          </p:cNvPr>
          <p:cNvSpPr txBox="1">
            <a:spLocks noChangeArrowheads="1"/>
          </p:cNvSpPr>
          <p:nvPr/>
        </p:nvSpPr>
        <p:spPr bwMode="auto">
          <a:xfrm>
            <a:off x="1864271" y="3468907"/>
            <a:ext cx="12525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Read </a:t>
            </a:r>
          </a:p>
          <a:p>
            <a:pPr algn="l" defTabSz="457200" rtl="0" eaLnBrk="1" fontAlgn="auto" hangingPunct="1">
              <a:spcBef>
                <a:spcPts val="0"/>
              </a:spcBef>
              <a:spcAft>
                <a:spcPts val="0"/>
              </a:spcAft>
            </a:pPr>
            <a:r>
              <a:rPr lang="en-US">
                <a:solidFill>
                  <a:prstClr val="black"/>
                </a:solidFill>
                <a:latin typeface="Calibri" charset="0"/>
                <a:cs typeface="+mn-cs"/>
              </a:rPr>
              <a:t>Input File</a:t>
            </a:r>
          </a:p>
        </p:txBody>
      </p:sp>
    </p:spTree>
    <p:extLst>
      <p:ext uri="{BB962C8B-B14F-4D97-AF65-F5344CB8AC3E}">
        <p14:creationId xmlns:p14="http://schemas.microsoft.com/office/powerpoint/2010/main" val="2808162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Dataflow in Hadoop</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77</a:t>
            </a:fld>
            <a:endParaRPr lang="en-US"/>
          </a:p>
        </p:txBody>
      </p:sp>
      <p:pic>
        <p:nvPicPr>
          <p:cNvPr id="5" name="Content Placeholder 3" descr="cluster.png">
            <a:extLst>
              <a:ext uri="{FF2B5EF4-FFF2-40B4-BE49-F238E27FC236}">
                <a16:creationId xmlns:a16="http://schemas.microsoft.com/office/drawing/2014/main" id="{DEAD993D-88EC-4D9F-9A2F-AB92D262DB4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7159" r="-27159"/>
          <a:stretch>
            <a:fillRect/>
          </a:stretch>
        </p:blipFill>
        <p:spPr>
          <a:xfrm>
            <a:off x="2073171" y="1600200"/>
            <a:ext cx="8229600" cy="4525963"/>
          </a:xfrm>
        </p:spPr>
      </p:pic>
      <p:pic>
        <p:nvPicPr>
          <p:cNvPr id="6" name="Picture 5">
            <a:extLst>
              <a:ext uri="{FF2B5EF4-FFF2-40B4-BE49-F238E27FC236}">
                <a16:creationId xmlns:a16="http://schemas.microsoft.com/office/drawing/2014/main" id="{DA9D35FD-903F-005D-3A40-F285386506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4971" y="2038350"/>
            <a:ext cx="11493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1">
            <a:extLst>
              <a:ext uri="{FF2B5EF4-FFF2-40B4-BE49-F238E27FC236}">
                <a16:creationId xmlns:a16="http://schemas.microsoft.com/office/drawing/2014/main" id="{2744FE29-15EF-7F15-7146-592F9EB78095}"/>
              </a:ext>
            </a:extLst>
          </p:cNvPr>
          <p:cNvGrpSpPr>
            <a:grpSpLocks/>
          </p:cNvGrpSpPr>
          <p:nvPr/>
        </p:nvGrpSpPr>
        <p:grpSpPr bwMode="auto">
          <a:xfrm>
            <a:off x="4219471" y="3810000"/>
            <a:ext cx="3952875" cy="1584325"/>
            <a:chOff x="2603601" y="3810199"/>
            <a:chExt cx="3952616" cy="1584904"/>
          </a:xfrm>
        </p:grpSpPr>
        <p:sp>
          <p:nvSpPr>
            <p:cNvPr id="22" name="Rectangle 21">
              <a:extLst>
                <a:ext uri="{FF2B5EF4-FFF2-40B4-BE49-F238E27FC236}">
                  <a16:creationId xmlns:a16="http://schemas.microsoft.com/office/drawing/2014/main" id="{24E22CE3-B9D1-8527-00BA-F97BC6C7338C}"/>
                </a:ext>
              </a:extLst>
            </p:cNvPr>
            <p:cNvSpPr>
              <a:spLocks noChangeArrowheads="1"/>
            </p:cNvSpPr>
            <p:nvPr/>
          </p:nvSpPr>
          <p:spPr bwMode="auto">
            <a:xfrm>
              <a:off x="2613125" y="3810199"/>
              <a:ext cx="858782" cy="532007"/>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23" name="Rectangle 22">
              <a:extLst>
                <a:ext uri="{FF2B5EF4-FFF2-40B4-BE49-F238E27FC236}">
                  <a16:creationId xmlns:a16="http://schemas.microsoft.com/office/drawing/2014/main" id="{C93E4536-1C1A-567D-8615-8D54AF016DE3}"/>
                </a:ext>
              </a:extLst>
            </p:cNvPr>
            <p:cNvSpPr>
              <a:spLocks noChangeArrowheads="1"/>
            </p:cNvSpPr>
            <p:nvPr/>
          </p:nvSpPr>
          <p:spPr bwMode="auto">
            <a:xfrm>
              <a:off x="2603601" y="4863097"/>
              <a:ext cx="868306" cy="532006"/>
            </a:xfrm>
            <a:prstGeom prst="rect">
              <a:avLst/>
            </a:prstGeom>
            <a:solidFill>
              <a:schemeClr val="tx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map</a:t>
              </a:r>
            </a:p>
          </p:txBody>
        </p:sp>
        <p:sp>
          <p:nvSpPr>
            <p:cNvPr id="24" name="Rectangle 23">
              <a:extLst>
                <a:ext uri="{FF2B5EF4-FFF2-40B4-BE49-F238E27FC236}">
                  <a16:creationId xmlns:a16="http://schemas.microsoft.com/office/drawing/2014/main" id="{A14C9AF1-E0F6-B7C6-7664-59B98CCC7070}"/>
                </a:ext>
              </a:extLst>
            </p:cNvPr>
            <p:cNvSpPr>
              <a:spLocks noChangeArrowheads="1"/>
            </p:cNvSpPr>
            <p:nvPr/>
          </p:nvSpPr>
          <p:spPr bwMode="auto">
            <a:xfrm>
              <a:off x="5656164" y="3810199"/>
              <a:ext cx="900053" cy="532007"/>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sp>
          <p:nvSpPr>
            <p:cNvPr id="25" name="Rectangle 24">
              <a:extLst>
                <a:ext uri="{FF2B5EF4-FFF2-40B4-BE49-F238E27FC236}">
                  <a16:creationId xmlns:a16="http://schemas.microsoft.com/office/drawing/2014/main" id="{77908005-B36B-380B-6EB4-A32DF050932D}"/>
                </a:ext>
              </a:extLst>
            </p:cNvPr>
            <p:cNvSpPr>
              <a:spLocks noChangeArrowheads="1"/>
            </p:cNvSpPr>
            <p:nvPr/>
          </p:nvSpPr>
          <p:spPr bwMode="auto">
            <a:xfrm>
              <a:off x="5656164" y="4863097"/>
              <a:ext cx="900053" cy="532006"/>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grpSp>
      <p:sp>
        <p:nvSpPr>
          <p:cNvPr id="26" name="Can 15">
            <a:extLst>
              <a:ext uri="{FF2B5EF4-FFF2-40B4-BE49-F238E27FC236}">
                <a16:creationId xmlns:a16="http://schemas.microsoft.com/office/drawing/2014/main" id="{FF56A9F3-A63E-014E-B10E-0352D4CC570C}"/>
              </a:ext>
            </a:extLst>
          </p:cNvPr>
          <p:cNvSpPr>
            <a:spLocks noChangeArrowheads="1"/>
          </p:cNvSpPr>
          <p:nvPr/>
        </p:nvSpPr>
        <p:spPr bwMode="auto">
          <a:xfrm>
            <a:off x="5338659" y="3913188"/>
            <a:ext cx="544512" cy="361950"/>
          </a:xfrm>
          <a:prstGeom prst="can">
            <a:avLst>
              <a:gd name="adj" fmla="val 25000"/>
            </a:avLst>
          </a:prstGeom>
          <a:solidFill>
            <a:srgbClr val="F79646"/>
          </a:soli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sz="1000">
                <a:solidFill>
                  <a:srgbClr val="FFFFFF"/>
                </a:solidFill>
                <a:latin typeface="Calibri" charset="0"/>
                <a:cs typeface="+mn-cs"/>
              </a:rPr>
              <a:t>Local FS</a:t>
            </a:r>
          </a:p>
        </p:txBody>
      </p:sp>
      <p:sp>
        <p:nvSpPr>
          <p:cNvPr id="27" name="Can 16">
            <a:extLst>
              <a:ext uri="{FF2B5EF4-FFF2-40B4-BE49-F238E27FC236}">
                <a16:creationId xmlns:a16="http://schemas.microsoft.com/office/drawing/2014/main" id="{BB69EFBB-E360-0F62-A583-B3245163CFB1}"/>
              </a:ext>
            </a:extLst>
          </p:cNvPr>
          <p:cNvSpPr>
            <a:spLocks noChangeArrowheads="1"/>
          </p:cNvSpPr>
          <p:nvPr/>
        </p:nvSpPr>
        <p:spPr bwMode="auto">
          <a:xfrm>
            <a:off x="5368821" y="4918075"/>
            <a:ext cx="544513" cy="361950"/>
          </a:xfrm>
          <a:prstGeom prst="can">
            <a:avLst>
              <a:gd name="adj" fmla="val 25000"/>
            </a:avLst>
          </a:prstGeom>
          <a:solidFill>
            <a:srgbClr val="F79646"/>
          </a:soli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sz="1000">
                <a:solidFill>
                  <a:srgbClr val="FFFFFF"/>
                </a:solidFill>
                <a:latin typeface="Calibri" charset="0"/>
                <a:cs typeface="+mn-cs"/>
              </a:rPr>
              <a:t>Local FS</a:t>
            </a:r>
          </a:p>
        </p:txBody>
      </p:sp>
      <p:sp>
        <p:nvSpPr>
          <p:cNvPr id="28" name="Rectangle 27">
            <a:extLst>
              <a:ext uri="{FF2B5EF4-FFF2-40B4-BE49-F238E27FC236}">
                <a16:creationId xmlns:a16="http://schemas.microsoft.com/office/drawing/2014/main" id="{5AD52A57-3B43-C052-E8F2-1DEEF27AF5BA}"/>
              </a:ext>
            </a:extLst>
          </p:cNvPr>
          <p:cNvSpPr>
            <a:spLocks noChangeArrowheads="1"/>
          </p:cNvSpPr>
          <p:nvPr/>
        </p:nvSpPr>
        <p:spPr bwMode="auto">
          <a:xfrm flipV="1">
            <a:off x="5248171" y="4341813"/>
            <a:ext cx="369888" cy="214312"/>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sp>
        <p:nvSpPr>
          <p:cNvPr id="29" name="Rectangle 28">
            <a:extLst>
              <a:ext uri="{FF2B5EF4-FFF2-40B4-BE49-F238E27FC236}">
                <a16:creationId xmlns:a16="http://schemas.microsoft.com/office/drawing/2014/main" id="{E736E96E-646D-80DF-7F85-5E62AC8237D1}"/>
              </a:ext>
            </a:extLst>
          </p:cNvPr>
          <p:cNvSpPr>
            <a:spLocks noChangeArrowheads="1"/>
          </p:cNvSpPr>
          <p:nvPr/>
        </p:nvSpPr>
        <p:spPr bwMode="auto">
          <a:xfrm flipV="1">
            <a:off x="5632346" y="4341813"/>
            <a:ext cx="369888" cy="214312"/>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sp>
        <p:nvSpPr>
          <p:cNvPr id="30" name="Rectangle 29">
            <a:extLst>
              <a:ext uri="{FF2B5EF4-FFF2-40B4-BE49-F238E27FC236}">
                <a16:creationId xmlns:a16="http://schemas.microsoft.com/office/drawing/2014/main" id="{250E3C28-14E0-055C-169A-8CAAB73D8E6F}"/>
              </a:ext>
            </a:extLst>
          </p:cNvPr>
          <p:cNvSpPr>
            <a:spLocks noChangeArrowheads="1"/>
          </p:cNvSpPr>
          <p:nvPr/>
        </p:nvSpPr>
        <p:spPr bwMode="auto">
          <a:xfrm flipV="1">
            <a:off x="5238646" y="5410200"/>
            <a:ext cx="368300" cy="214313"/>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sp>
        <p:nvSpPr>
          <p:cNvPr id="31" name="Rectangle 30">
            <a:extLst>
              <a:ext uri="{FF2B5EF4-FFF2-40B4-BE49-F238E27FC236}">
                <a16:creationId xmlns:a16="http://schemas.microsoft.com/office/drawing/2014/main" id="{5B1F7E9D-EF31-D594-FE3A-77DE18F669BE}"/>
              </a:ext>
            </a:extLst>
          </p:cNvPr>
          <p:cNvSpPr>
            <a:spLocks noChangeArrowheads="1"/>
          </p:cNvSpPr>
          <p:nvPr/>
        </p:nvSpPr>
        <p:spPr bwMode="auto">
          <a:xfrm flipV="1">
            <a:off x="5622821" y="5410200"/>
            <a:ext cx="368300" cy="214313"/>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grpSp>
        <p:nvGrpSpPr>
          <p:cNvPr id="32" name="Group 50">
            <a:extLst>
              <a:ext uri="{FF2B5EF4-FFF2-40B4-BE49-F238E27FC236}">
                <a16:creationId xmlns:a16="http://schemas.microsoft.com/office/drawing/2014/main" id="{29890E90-AD8B-3C88-9813-52D0DD7C2AC1}"/>
              </a:ext>
            </a:extLst>
          </p:cNvPr>
          <p:cNvGrpSpPr>
            <a:grpSpLocks/>
          </p:cNvGrpSpPr>
          <p:nvPr/>
        </p:nvGrpSpPr>
        <p:grpSpPr bwMode="auto">
          <a:xfrm>
            <a:off x="5913334" y="4090988"/>
            <a:ext cx="1535112" cy="1071562"/>
            <a:chOff x="4296984" y="4090803"/>
            <a:chExt cx="1535699" cy="1071708"/>
          </a:xfrm>
        </p:grpSpPr>
        <p:grpSp>
          <p:nvGrpSpPr>
            <p:cNvPr id="33" name="Group 48">
              <a:extLst>
                <a:ext uri="{FF2B5EF4-FFF2-40B4-BE49-F238E27FC236}">
                  <a16:creationId xmlns:a16="http://schemas.microsoft.com/office/drawing/2014/main" id="{95A5845E-EC2C-BCBB-86B4-03512ABB07BF}"/>
                </a:ext>
              </a:extLst>
            </p:cNvPr>
            <p:cNvGrpSpPr>
              <a:grpSpLocks/>
            </p:cNvGrpSpPr>
            <p:nvPr/>
          </p:nvGrpSpPr>
          <p:grpSpPr bwMode="auto">
            <a:xfrm>
              <a:off x="4385559" y="4090803"/>
              <a:ext cx="1004123" cy="1071708"/>
              <a:chOff x="4385559" y="4090803"/>
              <a:chExt cx="1004123" cy="1071708"/>
            </a:xfrm>
          </p:grpSpPr>
          <p:cxnSp>
            <p:nvCxnSpPr>
              <p:cNvPr id="35" name="Straight Arrow Connector 34">
                <a:extLst>
                  <a:ext uri="{FF2B5EF4-FFF2-40B4-BE49-F238E27FC236}">
                    <a16:creationId xmlns:a16="http://schemas.microsoft.com/office/drawing/2014/main" id="{8F457B74-7D9B-A8A5-E23B-824897AC7E47}"/>
                  </a:ext>
                </a:extLst>
              </p:cNvPr>
              <p:cNvCxnSpPr>
                <a:cxnSpLocks noChangeShapeType="1"/>
              </p:cNvCxnSpPr>
              <p:nvPr/>
            </p:nvCxnSpPr>
            <p:spPr bwMode="auto">
              <a:xfrm rot="10800000">
                <a:off x="4385918" y="4090803"/>
                <a:ext cx="1003684" cy="1587"/>
              </a:xfrm>
              <a:prstGeom prst="straightConnector1">
                <a:avLst/>
              </a:prstGeom>
              <a:noFill/>
              <a:ln w="25400">
                <a:solidFill>
                  <a:schemeClr val="accent2"/>
                </a:solidFill>
                <a:round/>
                <a:headEnd/>
                <a:tailEnd type="arrow" w="med" len="med"/>
              </a:ln>
              <a:effectLst>
                <a:outerShdw dist="20000" dir="5400000" rotWithShape="0">
                  <a:srgbClr val="808080">
                    <a:alpha val="37999"/>
                  </a:srgbClr>
                </a:outerShdw>
              </a:effectLst>
            </p:spPr>
          </p:cxnSp>
          <p:cxnSp>
            <p:nvCxnSpPr>
              <p:cNvPr id="36" name="Straight Arrow Connector 35">
                <a:extLst>
                  <a:ext uri="{FF2B5EF4-FFF2-40B4-BE49-F238E27FC236}">
                    <a16:creationId xmlns:a16="http://schemas.microsoft.com/office/drawing/2014/main" id="{B4796502-956B-E080-C2B8-D6BA20D263EB}"/>
                  </a:ext>
                </a:extLst>
              </p:cNvPr>
              <p:cNvCxnSpPr>
                <a:cxnSpLocks noChangeShapeType="1"/>
              </p:cNvCxnSpPr>
              <p:nvPr/>
            </p:nvCxnSpPr>
            <p:spPr bwMode="auto">
              <a:xfrm rot="5400000">
                <a:off x="4353493" y="4124815"/>
                <a:ext cx="1068534" cy="1003684"/>
              </a:xfrm>
              <a:prstGeom prst="straightConnector1">
                <a:avLst/>
              </a:prstGeom>
              <a:noFill/>
              <a:ln w="25400">
                <a:solidFill>
                  <a:schemeClr val="accent2"/>
                </a:solidFill>
                <a:round/>
                <a:headEnd/>
                <a:tailEnd type="arrow" w="med" len="med"/>
              </a:ln>
              <a:effectLst>
                <a:outerShdw dist="20000" dir="5400000" rotWithShape="0">
                  <a:srgbClr val="808080">
                    <a:alpha val="37999"/>
                  </a:srgbClr>
                </a:outerShdw>
              </a:effectLst>
            </p:spPr>
          </p:cxnSp>
          <p:cxnSp>
            <p:nvCxnSpPr>
              <p:cNvPr id="37" name="Straight Arrow Connector 36">
                <a:extLst>
                  <a:ext uri="{FF2B5EF4-FFF2-40B4-BE49-F238E27FC236}">
                    <a16:creationId xmlns:a16="http://schemas.microsoft.com/office/drawing/2014/main" id="{2CC05354-7B40-509B-A001-EB064FE10CD7}"/>
                  </a:ext>
                </a:extLst>
              </p:cNvPr>
              <p:cNvCxnSpPr>
                <a:cxnSpLocks noChangeShapeType="1"/>
              </p:cNvCxnSpPr>
              <p:nvPr/>
            </p:nvCxnSpPr>
            <p:spPr bwMode="auto">
              <a:xfrm rot="10800000">
                <a:off x="4385918" y="5160924"/>
                <a:ext cx="1003684" cy="158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38" name="Straight Arrow Connector 37">
                <a:extLst>
                  <a:ext uri="{FF2B5EF4-FFF2-40B4-BE49-F238E27FC236}">
                    <a16:creationId xmlns:a16="http://schemas.microsoft.com/office/drawing/2014/main" id="{93B6C7B6-CAFF-C661-E9C8-68CF4D654BA8}"/>
                  </a:ext>
                </a:extLst>
              </p:cNvPr>
              <p:cNvCxnSpPr>
                <a:cxnSpLocks noChangeShapeType="1"/>
              </p:cNvCxnSpPr>
              <p:nvPr/>
            </p:nvCxnSpPr>
            <p:spPr bwMode="auto">
              <a:xfrm rot="16200000" flipV="1">
                <a:off x="4352699" y="4124022"/>
                <a:ext cx="1070121" cy="1003684"/>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grpSp>
        <p:sp>
          <p:nvSpPr>
            <p:cNvPr id="34" name="TextBox 49">
              <a:extLst>
                <a:ext uri="{FF2B5EF4-FFF2-40B4-BE49-F238E27FC236}">
                  <a16:creationId xmlns:a16="http://schemas.microsoft.com/office/drawing/2014/main" id="{298079AC-BCC3-7869-1BB1-6AD5B6F45DEF}"/>
                </a:ext>
              </a:extLst>
            </p:cNvPr>
            <p:cNvSpPr txBox="1">
              <a:spLocks noChangeArrowheads="1"/>
            </p:cNvSpPr>
            <p:nvPr/>
          </p:nvSpPr>
          <p:spPr bwMode="auto">
            <a:xfrm>
              <a:off x="4296984" y="4415637"/>
              <a:ext cx="15356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b="1">
                  <a:solidFill>
                    <a:prstClr val="black"/>
                  </a:solidFill>
                  <a:latin typeface="Calibri" charset="0"/>
                  <a:cs typeface="+mn-cs"/>
                </a:rPr>
                <a:t>HTTP GET</a:t>
              </a:r>
            </a:p>
          </p:txBody>
        </p:sp>
      </p:grpSp>
    </p:spTree>
    <p:extLst>
      <p:ext uri="{BB962C8B-B14F-4D97-AF65-F5344CB8AC3E}">
        <p14:creationId xmlns:p14="http://schemas.microsoft.com/office/powerpoint/2010/main" val="217653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2.08333E-6 1.85185E-6 L 0.12162 -0.03727 " pathEditMode="relative" rAng="0" ptsTypes="AA">
                                      <p:cBhvr>
                                        <p:cTn id="14" dur="2000" fill="hold"/>
                                        <p:tgtEl>
                                          <p:spTgt spid="31"/>
                                        </p:tgtEl>
                                        <p:attrNameLst>
                                          <p:attrName>ppt_x</p:attrName>
                                          <p:attrName>ppt_y</p:attrName>
                                        </p:attrNameLst>
                                      </p:cBhvr>
                                      <p:rCtr x="6081" y="-1875"/>
                                    </p:animMotion>
                                  </p:childTnLst>
                                </p:cTn>
                              </p:par>
                              <p:par>
                                <p:cTn id="15" presetID="0" presetClass="path" presetSubtype="0" accel="50000" decel="50000" fill="hold" grpId="0" nodeType="withEffect">
                                  <p:stCondLst>
                                    <p:cond delay="0"/>
                                  </p:stCondLst>
                                  <p:childTnLst>
                                    <p:animMotion origin="layout" path="M -1.66667E-6 1.85185E-6 L 0.16393 -0.18982 " pathEditMode="relative" rAng="0" ptsTypes="AA">
                                      <p:cBhvr>
                                        <p:cTn id="16" dur="2000" fill="hold"/>
                                        <p:tgtEl>
                                          <p:spTgt spid="30"/>
                                        </p:tgtEl>
                                        <p:attrNameLst>
                                          <p:attrName>ppt_x</p:attrName>
                                          <p:attrName>ppt_y</p:attrName>
                                        </p:attrNameLst>
                                      </p:cBhvr>
                                      <p:rCtr x="8190" y="-9491"/>
                                    </p:animMotion>
                                  </p:childTnLst>
                                </p:cTn>
                              </p:par>
                              <p:par>
                                <p:cTn id="17" presetID="0" presetClass="path" presetSubtype="0" accel="50000" decel="50000" fill="hold" grpId="0" nodeType="withEffect">
                                  <p:stCondLst>
                                    <p:cond delay="0"/>
                                  </p:stCondLst>
                                  <p:childTnLst>
                                    <p:animMotion origin="layout" path="M -3.33333E-6 -1.11111E-6 L 0.12123 0.08889 " pathEditMode="relative" rAng="0" ptsTypes="AA">
                                      <p:cBhvr>
                                        <p:cTn id="18" dur="2000" fill="hold"/>
                                        <p:tgtEl>
                                          <p:spTgt spid="29"/>
                                        </p:tgtEl>
                                        <p:attrNameLst>
                                          <p:attrName>ppt_x</p:attrName>
                                          <p:attrName>ppt_y</p:attrName>
                                        </p:attrNameLst>
                                      </p:cBhvr>
                                      <p:rCtr x="6055" y="4444"/>
                                    </p:animMotion>
                                  </p:childTnLst>
                                </p:cTn>
                              </p:par>
                              <p:par>
                                <p:cTn id="19" presetID="0" presetClass="path" presetSubtype="0" accel="50000" decel="50000" fill="hold" grpId="0" nodeType="withEffect">
                                  <p:stCondLst>
                                    <p:cond delay="0"/>
                                  </p:stCondLst>
                                  <p:childTnLst>
                                    <p:animMotion origin="layout" path="M -2.91667E-6 -1.11111E-6 L 0.16302 -0.06134 " pathEditMode="relative" rAng="0" ptsTypes="AA">
                                      <p:cBhvr>
                                        <p:cTn id="20" dur="2000" fill="hold"/>
                                        <p:tgtEl>
                                          <p:spTgt spid="28"/>
                                        </p:tgtEl>
                                        <p:attrNameLst>
                                          <p:attrName>ppt_x</p:attrName>
                                          <p:attrName>ppt_y</p:attrName>
                                        </p:attrNameLst>
                                      </p:cBhvr>
                                      <p:rCtr x="8151" y="-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Dataflow in Hadoop</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78</a:t>
            </a:fld>
            <a:endParaRPr lang="en-US"/>
          </a:p>
        </p:txBody>
      </p:sp>
      <p:pic>
        <p:nvPicPr>
          <p:cNvPr id="27" name="Content Placeholder 3" descr="cluster.png">
            <a:extLst>
              <a:ext uri="{FF2B5EF4-FFF2-40B4-BE49-F238E27FC236}">
                <a16:creationId xmlns:a16="http://schemas.microsoft.com/office/drawing/2014/main" id="{7798024F-D5C9-EABE-0ADA-5C74C67CF90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7159" r="-27159"/>
          <a:stretch>
            <a:fillRect/>
          </a:stretch>
        </p:blipFill>
        <p:spPr>
          <a:xfrm>
            <a:off x="1773621" y="1537137"/>
            <a:ext cx="8229600" cy="4525963"/>
          </a:xfrm>
        </p:spPr>
      </p:pic>
      <p:pic>
        <p:nvPicPr>
          <p:cNvPr id="28" name="Picture 5">
            <a:extLst>
              <a:ext uri="{FF2B5EF4-FFF2-40B4-BE49-F238E27FC236}">
                <a16:creationId xmlns:a16="http://schemas.microsoft.com/office/drawing/2014/main" id="{FF069133-0DE7-7419-385F-7231FD2D84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5421" y="1975287"/>
            <a:ext cx="114935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B2CB321D-4C59-720C-948C-DC2B5FC7659B}"/>
              </a:ext>
            </a:extLst>
          </p:cNvPr>
          <p:cNvSpPr>
            <a:spLocks noChangeArrowheads="1"/>
          </p:cNvSpPr>
          <p:nvPr/>
        </p:nvSpPr>
        <p:spPr bwMode="auto">
          <a:xfrm>
            <a:off x="6972684" y="3746937"/>
            <a:ext cx="900112" cy="531813"/>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sp>
        <p:nvSpPr>
          <p:cNvPr id="30" name="Rectangle 29">
            <a:extLst>
              <a:ext uri="{FF2B5EF4-FFF2-40B4-BE49-F238E27FC236}">
                <a16:creationId xmlns:a16="http://schemas.microsoft.com/office/drawing/2014/main" id="{0EEF8679-EA8C-4E00-76D7-EE053B04709F}"/>
              </a:ext>
            </a:extLst>
          </p:cNvPr>
          <p:cNvSpPr>
            <a:spLocks noChangeArrowheads="1"/>
          </p:cNvSpPr>
          <p:nvPr/>
        </p:nvSpPr>
        <p:spPr bwMode="auto">
          <a:xfrm>
            <a:off x="6972684" y="4801037"/>
            <a:ext cx="900112" cy="530225"/>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reduce</a:t>
            </a:r>
          </a:p>
        </p:txBody>
      </p:sp>
      <p:grpSp>
        <p:nvGrpSpPr>
          <p:cNvPr id="31" name="Group 36">
            <a:extLst>
              <a:ext uri="{FF2B5EF4-FFF2-40B4-BE49-F238E27FC236}">
                <a16:creationId xmlns:a16="http://schemas.microsoft.com/office/drawing/2014/main" id="{03789138-FFF8-8E80-F54F-0C1323E18799}"/>
              </a:ext>
            </a:extLst>
          </p:cNvPr>
          <p:cNvGrpSpPr>
            <a:grpSpLocks/>
          </p:cNvGrpSpPr>
          <p:nvPr/>
        </p:nvGrpSpPr>
        <p:grpSpPr bwMode="auto">
          <a:xfrm>
            <a:off x="7872796" y="3415150"/>
            <a:ext cx="1771650" cy="1704975"/>
            <a:chOff x="6556217" y="3478698"/>
            <a:chExt cx="1771956" cy="1704953"/>
          </a:xfrm>
        </p:grpSpPr>
        <p:sp>
          <p:nvSpPr>
            <p:cNvPr id="32" name="Can 22">
              <a:extLst>
                <a:ext uri="{FF2B5EF4-FFF2-40B4-BE49-F238E27FC236}">
                  <a16:creationId xmlns:a16="http://schemas.microsoft.com/office/drawing/2014/main" id="{DB3FB88E-722A-20C3-2AC0-4DDCE0FA3EE2}"/>
                </a:ext>
              </a:extLst>
            </p:cNvPr>
            <p:cNvSpPr>
              <a:spLocks noChangeArrowheads="1"/>
            </p:cNvSpPr>
            <p:nvPr/>
          </p:nvSpPr>
          <p:spPr bwMode="auto">
            <a:xfrm>
              <a:off x="7400913" y="4227988"/>
              <a:ext cx="927260" cy="723891"/>
            </a:xfrm>
            <a:prstGeom prst="can">
              <a:avLst>
                <a:gd name="adj" fmla="val 25000"/>
              </a:avLst>
            </a:prstGeom>
            <a:solidFill>
              <a:srgbClr val="F79646"/>
            </a:soli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r>
                <a:rPr lang="en-US">
                  <a:solidFill>
                    <a:srgbClr val="FFFFFF"/>
                  </a:solidFill>
                  <a:latin typeface="Calibri" charset="0"/>
                  <a:cs typeface="+mn-cs"/>
                </a:rPr>
                <a:t>HDFS</a:t>
              </a:r>
            </a:p>
          </p:txBody>
        </p:sp>
        <p:grpSp>
          <p:nvGrpSpPr>
            <p:cNvPr id="33" name="Group 35">
              <a:extLst>
                <a:ext uri="{FF2B5EF4-FFF2-40B4-BE49-F238E27FC236}">
                  <a16:creationId xmlns:a16="http://schemas.microsoft.com/office/drawing/2014/main" id="{B5124D52-3DA9-CED6-A59D-8CAB617D70A1}"/>
                </a:ext>
              </a:extLst>
            </p:cNvPr>
            <p:cNvGrpSpPr>
              <a:grpSpLocks/>
            </p:cNvGrpSpPr>
            <p:nvPr/>
          </p:nvGrpSpPr>
          <p:grpSpPr bwMode="auto">
            <a:xfrm>
              <a:off x="6556217" y="3478698"/>
              <a:ext cx="1745848" cy="1704953"/>
              <a:chOff x="6556217" y="3478698"/>
              <a:chExt cx="1745848" cy="1704953"/>
            </a:xfrm>
          </p:grpSpPr>
          <p:cxnSp>
            <p:nvCxnSpPr>
              <p:cNvPr id="34" name="Straight Arrow Connector 33">
                <a:extLst>
                  <a:ext uri="{FF2B5EF4-FFF2-40B4-BE49-F238E27FC236}">
                    <a16:creationId xmlns:a16="http://schemas.microsoft.com/office/drawing/2014/main" id="{7E458B91-3538-99DF-3494-1E5F2CED6025}"/>
                  </a:ext>
                </a:extLst>
              </p:cNvPr>
              <p:cNvCxnSpPr>
                <a:cxnSpLocks noChangeShapeType="1"/>
                <a:endCxn id="32" idx="2"/>
              </p:cNvCxnSpPr>
              <p:nvPr/>
            </p:nvCxnSpPr>
            <p:spPr bwMode="auto">
              <a:xfrm>
                <a:off x="6556217" y="4047016"/>
                <a:ext cx="844696" cy="542918"/>
              </a:xfrm>
              <a:prstGeom prst="straightConnector1">
                <a:avLst/>
              </a:prstGeom>
              <a:noFill/>
              <a:ln w="25400">
                <a:solidFill>
                  <a:schemeClr val="accent2"/>
                </a:solidFill>
                <a:round/>
                <a:headEnd/>
                <a:tailEnd type="arrow" w="med" len="med"/>
              </a:ln>
              <a:effectLst>
                <a:outerShdw dist="20000" dir="5400000" rotWithShape="0">
                  <a:srgbClr val="808080">
                    <a:alpha val="37999"/>
                  </a:srgbClr>
                </a:outerShdw>
              </a:effectLst>
            </p:spPr>
          </p:cxnSp>
          <p:cxnSp>
            <p:nvCxnSpPr>
              <p:cNvPr id="35" name="Straight Arrow Connector 34">
                <a:extLst>
                  <a:ext uri="{FF2B5EF4-FFF2-40B4-BE49-F238E27FC236}">
                    <a16:creationId xmlns:a16="http://schemas.microsoft.com/office/drawing/2014/main" id="{18680CD0-3E7C-A8B5-0154-0C01CA5A163C}"/>
                  </a:ext>
                </a:extLst>
              </p:cNvPr>
              <p:cNvCxnSpPr>
                <a:cxnSpLocks noChangeShapeType="1"/>
              </p:cNvCxnSpPr>
              <p:nvPr/>
            </p:nvCxnSpPr>
            <p:spPr bwMode="auto">
              <a:xfrm flipV="1">
                <a:off x="6556217" y="4589934"/>
                <a:ext cx="844696" cy="59371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36" name="TextBox 33">
                <a:extLst>
                  <a:ext uri="{FF2B5EF4-FFF2-40B4-BE49-F238E27FC236}">
                    <a16:creationId xmlns:a16="http://schemas.microsoft.com/office/drawing/2014/main" id="{324EB9C6-43B0-1244-4168-B7A1314D0D94}"/>
                  </a:ext>
                </a:extLst>
              </p:cNvPr>
              <p:cNvSpPr txBox="1">
                <a:spLocks noChangeArrowheads="1"/>
              </p:cNvSpPr>
              <p:nvPr/>
            </p:nvSpPr>
            <p:spPr bwMode="auto">
              <a:xfrm>
                <a:off x="7117332" y="3478698"/>
                <a:ext cx="11847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l" defTabSz="457200" rtl="0" eaLnBrk="1" fontAlgn="auto" hangingPunct="1">
                  <a:spcBef>
                    <a:spcPts val="0"/>
                  </a:spcBef>
                  <a:spcAft>
                    <a:spcPts val="0"/>
                  </a:spcAft>
                </a:pPr>
                <a:r>
                  <a:rPr lang="en-US">
                    <a:solidFill>
                      <a:prstClr val="black"/>
                    </a:solidFill>
                    <a:latin typeface="Calibri" charset="0"/>
                    <a:cs typeface="+mn-cs"/>
                  </a:rPr>
                  <a:t>Write Final Answer</a:t>
                </a:r>
              </a:p>
            </p:txBody>
          </p:sp>
        </p:grpSp>
      </p:grpSp>
      <p:grpSp>
        <p:nvGrpSpPr>
          <p:cNvPr id="37" name="Group 45">
            <a:extLst>
              <a:ext uri="{FF2B5EF4-FFF2-40B4-BE49-F238E27FC236}">
                <a16:creationId xmlns:a16="http://schemas.microsoft.com/office/drawing/2014/main" id="{2718429C-3C17-D464-D945-A8DA5196301F}"/>
              </a:ext>
            </a:extLst>
          </p:cNvPr>
          <p:cNvGrpSpPr>
            <a:grpSpLocks/>
          </p:cNvGrpSpPr>
          <p:nvPr/>
        </p:nvGrpSpPr>
        <p:grpSpPr bwMode="auto">
          <a:xfrm>
            <a:off x="6307521" y="4888350"/>
            <a:ext cx="373063" cy="446087"/>
            <a:chOff x="4990994" y="4952083"/>
            <a:chExt cx="373895" cy="445713"/>
          </a:xfrm>
        </p:grpSpPr>
        <p:sp>
          <p:nvSpPr>
            <p:cNvPr id="38" name="Rectangle 37">
              <a:extLst>
                <a:ext uri="{FF2B5EF4-FFF2-40B4-BE49-F238E27FC236}">
                  <a16:creationId xmlns:a16="http://schemas.microsoft.com/office/drawing/2014/main" id="{6D83689C-1AEF-DBF5-1E35-175A5DF77461}"/>
                </a:ext>
              </a:extLst>
            </p:cNvPr>
            <p:cNvSpPr>
              <a:spLocks noChangeArrowheads="1"/>
            </p:cNvSpPr>
            <p:nvPr/>
          </p:nvSpPr>
          <p:spPr bwMode="auto">
            <a:xfrm flipV="1">
              <a:off x="4990994" y="5183664"/>
              <a:ext cx="369121" cy="214132"/>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sp>
          <p:nvSpPr>
            <p:cNvPr id="39" name="Rectangle 38">
              <a:extLst>
                <a:ext uri="{FF2B5EF4-FFF2-40B4-BE49-F238E27FC236}">
                  <a16:creationId xmlns:a16="http://schemas.microsoft.com/office/drawing/2014/main" id="{B1E2CA42-6F57-3FF1-7CFE-DADF455A9EFE}"/>
                </a:ext>
              </a:extLst>
            </p:cNvPr>
            <p:cNvSpPr>
              <a:spLocks noChangeArrowheads="1"/>
            </p:cNvSpPr>
            <p:nvPr/>
          </p:nvSpPr>
          <p:spPr bwMode="auto">
            <a:xfrm flipV="1">
              <a:off x="4995768" y="4952083"/>
              <a:ext cx="369121" cy="214132"/>
            </a:xfrm>
            <a:prstGeom prst="rect">
              <a:avLst/>
            </a:prstGeom>
            <a:solidFill>
              <a:schemeClr val="accent1"/>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grpSp>
      <p:grpSp>
        <p:nvGrpSpPr>
          <p:cNvPr id="40" name="Group 44">
            <a:extLst>
              <a:ext uri="{FF2B5EF4-FFF2-40B4-BE49-F238E27FC236}">
                <a16:creationId xmlns:a16="http://schemas.microsoft.com/office/drawing/2014/main" id="{4BD2EA98-09E0-0DD2-3458-35CF0AFA98FB}"/>
              </a:ext>
            </a:extLst>
          </p:cNvPr>
          <p:cNvGrpSpPr>
            <a:grpSpLocks/>
          </p:cNvGrpSpPr>
          <p:nvPr/>
        </p:nvGrpSpPr>
        <p:grpSpPr bwMode="auto">
          <a:xfrm>
            <a:off x="6312284" y="3818375"/>
            <a:ext cx="373062" cy="460375"/>
            <a:chOff x="4995734" y="3881375"/>
            <a:chExt cx="373895" cy="460480"/>
          </a:xfrm>
        </p:grpSpPr>
        <p:sp>
          <p:nvSpPr>
            <p:cNvPr id="41" name="Rectangle 40">
              <a:extLst>
                <a:ext uri="{FF2B5EF4-FFF2-40B4-BE49-F238E27FC236}">
                  <a16:creationId xmlns:a16="http://schemas.microsoft.com/office/drawing/2014/main" id="{1FC9E573-C371-091A-F5A4-3D69CC8A45F4}"/>
                </a:ext>
              </a:extLst>
            </p:cNvPr>
            <p:cNvSpPr>
              <a:spLocks noChangeArrowheads="1"/>
            </p:cNvSpPr>
            <p:nvPr/>
          </p:nvSpPr>
          <p:spPr bwMode="auto">
            <a:xfrm flipV="1">
              <a:off x="4995734" y="4127493"/>
              <a:ext cx="369122" cy="214362"/>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sp>
          <p:nvSpPr>
            <p:cNvPr id="42" name="Rectangle 41">
              <a:extLst>
                <a:ext uri="{FF2B5EF4-FFF2-40B4-BE49-F238E27FC236}">
                  <a16:creationId xmlns:a16="http://schemas.microsoft.com/office/drawing/2014/main" id="{B9B5C0F4-28C2-25C4-F0C7-907CD918757C}"/>
                </a:ext>
              </a:extLst>
            </p:cNvPr>
            <p:cNvSpPr>
              <a:spLocks noChangeArrowheads="1"/>
            </p:cNvSpPr>
            <p:nvPr/>
          </p:nvSpPr>
          <p:spPr bwMode="auto">
            <a:xfrm flipV="1">
              <a:off x="5000507" y="3881375"/>
              <a:ext cx="369122" cy="214361"/>
            </a:xfrm>
            <a:prstGeom prst="rect">
              <a:avLst/>
            </a:prstGeom>
            <a:solidFill>
              <a:schemeClr val="accent2"/>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defTabSz="457200" rtl="0" fontAlgn="auto">
                <a:spcBef>
                  <a:spcPts val="0"/>
                </a:spcBef>
                <a:spcAft>
                  <a:spcPts val="0"/>
                </a:spcAft>
                <a:defRPr/>
              </a:pPr>
              <a:endParaRPr lang="en-US">
                <a:solidFill>
                  <a:prstClr val="white"/>
                </a:solidFill>
                <a:latin typeface="Calibri"/>
                <a:cs typeface="+mn-cs"/>
              </a:endParaRPr>
            </a:p>
          </p:txBody>
        </p:sp>
      </p:grpSp>
    </p:spTree>
    <p:extLst>
      <p:ext uri="{BB962C8B-B14F-4D97-AF65-F5344CB8AC3E}">
        <p14:creationId xmlns:p14="http://schemas.microsoft.com/office/powerpoint/2010/main" val="307613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0833E-6 2.22222E-6 L 0.11654 0.00231 " pathEditMode="relative" rAng="0" ptsTypes="AA">
                                      <p:cBhvr>
                                        <p:cTn id="6" dur="2000" fill="hold"/>
                                        <p:tgtEl>
                                          <p:spTgt spid="40"/>
                                        </p:tgtEl>
                                        <p:attrNameLst>
                                          <p:attrName>ppt_x</p:attrName>
                                          <p:attrName>ppt_y</p:attrName>
                                        </p:attrNameLst>
                                      </p:cBhvr>
                                      <p:rCtr x="5820" y="116"/>
                                    </p:animMotion>
                                  </p:childTnLst>
                                </p:cTn>
                              </p:par>
                              <p:par>
                                <p:cTn id="7" presetID="0" presetClass="path" presetSubtype="0" accel="50000" decel="50000" fill="hold" nodeType="withEffect">
                                  <p:stCondLst>
                                    <p:cond delay="0"/>
                                  </p:stCondLst>
                                  <p:childTnLst>
                                    <p:animMotion origin="layout" path="M -2.08333E-6 1.11111E-6 L 0.11719 1.11111E-6 " pathEditMode="relative" rAng="0" ptsTypes="AA">
                                      <p:cBhvr>
                                        <p:cTn id="8" dur="2000" fill="hold"/>
                                        <p:tgtEl>
                                          <p:spTgt spid="37"/>
                                        </p:tgtEl>
                                        <p:attrNameLst>
                                          <p:attrName>ppt_x</p:attrName>
                                          <p:attrName>ppt_y</p:attrName>
                                        </p:attrNameLst>
                                      </p:cBhvr>
                                      <p:rCtr x="5859" y="0"/>
                                    </p:animMotion>
                                  </p:childTnLst>
                                </p:cTn>
                              </p:par>
                            </p:childTnLst>
                          </p:cTn>
                        </p:par>
                        <p:par>
                          <p:cTn id="9" fill="hold">
                            <p:stCondLst>
                              <p:cond delay="2000"/>
                            </p:stCondLst>
                            <p:childTnLst>
                              <p:par>
                                <p:cTn id="10" presetID="1" presetClass="exit" presetSubtype="0" fill="hold" nodeType="afterEffect">
                                  <p:stCondLst>
                                    <p:cond delay="0"/>
                                  </p:stCondLst>
                                  <p:childTnLst>
                                    <p:set>
                                      <p:cBhvr>
                                        <p:cTn id="11" dur="1" fill="hold">
                                          <p:stCondLst>
                                            <p:cond delay="0"/>
                                          </p:stCondLst>
                                        </p:cTn>
                                        <p:tgtEl>
                                          <p:spTgt spid="40"/>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37"/>
                                        </p:tgtEl>
                                        <p:attrNameLst>
                                          <p:attrName>style.visibility</p:attrName>
                                        </p:attrNameLst>
                                      </p:cBhvr>
                                      <p:to>
                                        <p:strVal val="hidden"/>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Map Reduce vs. Parallel RDBMS</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79</a:t>
            </a:fld>
            <a:endParaRPr lang="en-US"/>
          </a:p>
        </p:txBody>
      </p:sp>
      <p:sp>
        <p:nvSpPr>
          <p:cNvPr id="6" name="TextBox 5">
            <a:extLst>
              <a:ext uri="{FF2B5EF4-FFF2-40B4-BE49-F238E27FC236}">
                <a16:creationId xmlns:a16="http://schemas.microsoft.com/office/drawing/2014/main" id="{9BD86431-EC81-6163-EFE8-F1BD735B7BF3}"/>
              </a:ext>
            </a:extLst>
          </p:cNvPr>
          <p:cNvSpPr txBox="1"/>
          <p:nvPr/>
        </p:nvSpPr>
        <p:spPr>
          <a:xfrm>
            <a:off x="3041799" y="983980"/>
            <a:ext cx="6132786" cy="369332"/>
          </a:xfrm>
          <a:prstGeom prst="rect">
            <a:avLst/>
          </a:prstGeom>
          <a:noFill/>
        </p:spPr>
        <p:txBody>
          <a:bodyPr wrap="square">
            <a:spAutoFit/>
          </a:bodyPr>
          <a:lstStyle/>
          <a:p>
            <a:r>
              <a:rPr lang="en-US" sz="1800" dirty="0"/>
              <a:t>[</a:t>
            </a:r>
            <a:r>
              <a:rPr lang="en-US" sz="1800" dirty="0" err="1"/>
              <a:t>Pavlo</a:t>
            </a:r>
            <a:r>
              <a:rPr lang="en-US" sz="1800" dirty="0"/>
              <a:t> et al., SIGMOD 2009, </a:t>
            </a:r>
            <a:r>
              <a:rPr lang="en-US" sz="1800" dirty="0" err="1"/>
              <a:t>Stonebraker</a:t>
            </a:r>
            <a:r>
              <a:rPr lang="en-US" sz="1800" dirty="0"/>
              <a:t> et al., CACM 2010, …]</a:t>
            </a:r>
            <a:endParaRPr lang="he-IL" sz="1800" dirty="0"/>
          </a:p>
        </p:txBody>
      </p:sp>
      <p:graphicFrame>
        <p:nvGraphicFramePr>
          <p:cNvPr id="9" name="Content Placeholder 4">
            <a:extLst>
              <a:ext uri="{FF2B5EF4-FFF2-40B4-BE49-F238E27FC236}">
                <a16:creationId xmlns:a16="http://schemas.microsoft.com/office/drawing/2014/main" id="{93F4B3A0-AA12-CD78-ABAB-CFCEFF355424}"/>
              </a:ext>
            </a:extLst>
          </p:cNvPr>
          <p:cNvGraphicFramePr>
            <a:graphicFrameLocks noGrp="1"/>
          </p:cNvGraphicFramePr>
          <p:nvPr>
            <p:ph idx="1"/>
            <p:extLst>
              <p:ext uri="{D42A27DB-BD31-4B8C-83A1-F6EECF244321}">
                <p14:modId xmlns:p14="http://schemas.microsoft.com/office/powerpoint/2010/main" val="3580917127"/>
              </p:ext>
            </p:extLst>
          </p:nvPr>
        </p:nvGraphicFramePr>
        <p:xfrm>
          <a:off x="1989980" y="1303169"/>
          <a:ext cx="8001000" cy="5462756"/>
        </p:xfrm>
        <a:graphic>
          <a:graphicData uri="http://schemas.openxmlformats.org/drawingml/2006/table">
            <a:tbl>
              <a:tblPr/>
              <a:tblGrid>
                <a:gridCol w="2667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tblGrid>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800" b="1" i="0" u="none" strike="noStrike" cap="none" normalizeH="0" baseline="0" dirty="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FFFFFF"/>
                          </a:solidFill>
                          <a:effectLst/>
                          <a:latin typeface="Tahoma" pitchFamily="34" charset="0"/>
                          <a:ea typeface="굴림" pitchFamily="50" charset="-127"/>
                        </a:rPr>
                        <a:t>Parallel DBMS</a:t>
                      </a:r>
                      <a:endParaRPr kumimoji="0" lang="ko-KR" altLang="en-US" sz="1800" b="1" i="0" u="none" strike="noStrike" cap="none" normalizeH="0" baseline="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err="1">
                          <a:ln>
                            <a:noFill/>
                          </a:ln>
                          <a:solidFill>
                            <a:srgbClr val="FFFFFF"/>
                          </a:solidFill>
                          <a:effectLst/>
                          <a:latin typeface="Tahoma" pitchFamily="34" charset="0"/>
                          <a:ea typeface="굴림" pitchFamily="50" charset="-127"/>
                        </a:rPr>
                        <a:t>MapReduce</a:t>
                      </a:r>
                      <a:endParaRPr kumimoji="0" lang="ko-KR" altLang="en-US" sz="1800" b="1" i="0" u="none" strike="noStrike" cap="none" normalizeH="0" baseline="0" dirty="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Schema Support</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Not out of the box</a:t>
                      </a: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Indexing</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115168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Programming Model</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Declarative</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(SQL)</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Imperative</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(C/C++, Java, …)</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Extensions through </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FF0000"/>
                          </a:solidFill>
                          <a:effectLst/>
                          <a:latin typeface="Tahoma" pitchFamily="34" charset="0"/>
                          <a:ea typeface="굴림" pitchFamily="50" charset="-127"/>
                        </a:rPr>
                        <a:t>Pig</a:t>
                      </a:r>
                      <a:r>
                        <a:rPr kumimoji="0" lang="en-US" altLang="ko-KR" sz="1800" b="1" i="0" u="none" strike="noStrike" cap="none" normalizeH="0" baseline="0" dirty="0">
                          <a:ln>
                            <a:noFill/>
                          </a:ln>
                          <a:solidFill>
                            <a:srgbClr val="000000"/>
                          </a:solidFill>
                          <a:effectLst/>
                          <a:latin typeface="Tahoma" pitchFamily="34" charset="0"/>
                          <a:ea typeface="굴림" pitchFamily="50" charset="-127"/>
                        </a:rPr>
                        <a:t> and </a:t>
                      </a:r>
                      <a:r>
                        <a:rPr kumimoji="0" lang="en-US" altLang="ko-KR" sz="1800" b="1" i="0" u="none" strike="noStrike" cap="none" normalizeH="0" baseline="0" dirty="0">
                          <a:ln>
                            <a:noFill/>
                          </a:ln>
                          <a:solidFill>
                            <a:srgbClr val="FF0000"/>
                          </a:solidFill>
                          <a:effectLst/>
                          <a:latin typeface="Tahoma" pitchFamily="34" charset="0"/>
                          <a:ea typeface="굴림" pitchFamily="50" charset="-127"/>
                        </a:rPr>
                        <a:t>Hive</a:t>
                      </a:r>
                      <a:endParaRPr kumimoji="0" lang="ko-KR" altLang="en-US" sz="1800" b="1" i="0" u="none" strike="noStrike" cap="none" normalizeH="0" baseline="0" dirty="0">
                        <a:ln>
                          <a:noFill/>
                        </a:ln>
                        <a:solidFill>
                          <a:srgbClr val="FF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88591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Optimizations (Compression, Query Optimization)</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a:ln>
                            <a:noFill/>
                          </a:ln>
                          <a:solidFill>
                            <a:srgbClr val="000000"/>
                          </a:solidFill>
                          <a:effectLst/>
                          <a:latin typeface="Tahoma" pitchFamily="34" charset="0"/>
                          <a:ea typeface="굴림" pitchFamily="50" charset="-127"/>
                        </a:rPr>
                        <a:t>Flexibility</a:t>
                      </a:r>
                      <a:endParaRPr kumimoji="0" lang="ko-KR" altLang="en-US" sz="1800" b="1" i="0" u="none" strike="noStrike" cap="none" normalizeH="0" baseline="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62014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Fault Tolerance</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Coarse grained techniques</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62014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a:ln>
                            <a:noFill/>
                          </a:ln>
                          <a:solidFill>
                            <a:srgbClr val="000000"/>
                          </a:solidFill>
                          <a:effectLst/>
                          <a:latin typeface="Tahoma" pitchFamily="34" charset="0"/>
                          <a:ea typeface="굴림" pitchFamily="50" charset="-127"/>
                        </a:rPr>
                        <a:t>Number of Nodes</a:t>
                      </a:r>
                      <a:endParaRPr kumimoji="0" lang="ko-KR" altLang="en-US" sz="1800" b="1"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sng" strike="noStrike" cap="none" normalizeH="0" baseline="0" dirty="0">
                          <a:ln>
                            <a:noFill/>
                          </a:ln>
                          <a:solidFill>
                            <a:srgbClr val="000000"/>
                          </a:solidFill>
                          <a:effectLst/>
                          <a:latin typeface="Tahoma" pitchFamily="34" charset="0"/>
                          <a:ea typeface="굴림" pitchFamily="50" charset="-127"/>
                        </a:rPr>
                        <a:t>A few </a:t>
                      </a:r>
                      <a:r>
                        <a:rPr kumimoji="0" lang="en-US" altLang="ko-KR" sz="1800" b="0" i="0" u="none" strike="noStrike" cap="none" normalizeH="0" baseline="0" dirty="0">
                          <a:ln>
                            <a:noFill/>
                          </a:ln>
                          <a:solidFill>
                            <a:srgbClr val="000000"/>
                          </a:solidFill>
                          <a:effectLst/>
                          <a:latin typeface="Tahoma" pitchFamily="34" charset="0"/>
                          <a:ea typeface="굴림" pitchFamily="50" charset="-127"/>
                        </a:rPr>
                        <a:t>Large Nodes</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a:ln>
                            <a:noFill/>
                          </a:ln>
                          <a:solidFill>
                            <a:srgbClr val="000000"/>
                          </a:solidFill>
                          <a:effectLst/>
                          <a:latin typeface="Tahoma" pitchFamily="34" charset="0"/>
                          <a:ea typeface="굴림" pitchFamily="50" charset="-127"/>
                        </a:rPr>
                        <a:t>10k of </a:t>
                      </a:r>
                      <a:r>
                        <a:rPr kumimoji="0" lang="en-US" altLang="ko-KR" sz="1800" b="0" i="0" u="sng" strike="noStrike" cap="none" normalizeH="0" baseline="0" dirty="0">
                          <a:ln>
                            <a:noFill/>
                          </a:ln>
                          <a:solidFill>
                            <a:srgbClr val="000000"/>
                          </a:solidFill>
                          <a:effectLst/>
                          <a:latin typeface="Tahoma" pitchFamily="34" charset="0"/>
                          <a:ea typeface="굴림" pitchFamily="50" charset="-127"/>
                        </a:rPr>
                        <a:t>commodity</a:t>
                      </a:r>
                      <a:r>
                        <a:rPr kumimoji="0" lang="en-US" altLang="ko-KR" sz="1800" b="0" i="0" u="none" strike="noStrike" cap="none" normalizeH="0" baseline="0" dirty="0">
                          <a:ln>
                            <a:noFill/>
                          </a:ln>
                          <a:solidFill>
                            <a:srgbClr val="000000"/>
                          </a:solidFill>
                          <a:effectLst/>
                          <a:latin typeface="Tahoma" pitchFamily="34" charset="0"/>
                          <a:ea typeface="굴림" pitchFamily="50" charset="-127"/>
                        </a:rPr>
                        <a:t> servers</a:t>
                      </a:r>
                      <a:endParaRPr kumimoji="0" lang="ko-KR" altLang="en-US" sz="1800" b="0" i="0" u="none" strike="noStrike" cap="none" normalizeH="0" baseline="0" dirty="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12659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What is GFS?</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A file system created by Google to provide efficient, reliable access to data using large clusters of commodity hardware.</a:t>
            </a:r>
          </a:p>
          <a:p>
            <a:endParaRPr lang="en-US" sz="2800" dirty="0"/>
          </a:p>
          <a:p>
            <a:r>
              <a:rPr lang="en-US" sz="2800" dirty="0"/>
              <a:t>Google uses large files that are difficult to manage with a standard file system (a distributed file)</a:t>
            </a:r>
          </a:p>
          <a:p>
            <a:endParaRPr lang="en-US" sz="2800" dirty="0"/>
          </a:p>
          <a:p>
            <a:r>
              <a:rPr lang="en-US" sz="2800" dirty="0"/>
              <a:t>First fully released as Colossus in 2010.</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8</a:t>
            </a:fld>
            <a:endParaRPr lang="en-US"/>
          </a:p>
        </p:txBody>
      </p:sp>
    </p:spTree>
    <p:extLst>
      <p:ext uri="{BB962C8B-B14F-4D97-AF65-F5344CB8AC3E}">
        <p14:creationId xmlns:p14="http://schemas.microsoft.com/office/powerpoint/2010/main" val="479382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Map Reduce vs. Parallel RDBMS (cont.)</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pPr marL="228600" fontAlgn="auto">
              <a:spcAft>
                <a:spcPts val="0"/>
              </a:spcAft>
              <a:buClr>
                <a:srgbClr val="4F81BD"/>
              </a:buClr>
            </a:pPr>
            <a:r>
              <a:rPr lang="en-US" sz="2800" dirty="0">
                <a:solidFill>
                  <a:prstClr val="black"/>
                </a:solidFill>
              </a:rPr>
              <a:t>Focus is fundamentally different</a:t>
            </a:r>
          </a:p>
          <a:p>
            <a:pPr marL="228600" fontAlgn="auto">
              <a:spcAft>
                <a:spcPts val="0"/>
              </a:spcAft>
              <a:buClr>
                <a:srgbClr val="4F81BD"/>
              </a:buClr>
            </a:pPr>
            <a:r>
              <a:rPr lang="en-US" sz="2800" dirty="0">
                <a:solidFill>
                  <a:prstClr val="black"/>
                </a:solidFill>
              </a:rPr>
              <a:t>MR style systems excel at </a:t>
            </a:r>
          </a:p>
          <a:p>
            <a:pPr marL="628650" lvl="1" fontAlgn="auto">
              <a:spcAft>
                <a:spcPts val="0"/>
              </a:spcAft>
              <a:buClr>
                <a:srgbClr val="4F81BD"/>
              </a:buClr>
            </a:pPr>
            <a:r>
              <a:rPr lang="en-US" sz="2400" dirty="0">
                <a:solidFill>
                  <a:prstClr val="black"/>
                </a:solidFill>
              </a:rPr>
              <a:t>Complex analytics</a:t>
            </a:r>
          </a:p>
          <a:p>
            <a:pPr marL="628650" lvl="1" fontAlgn="auto">
              <a:spcAft>
                <a:spcPts val="0"/>
              </a:spcAft>
              <a:buClr>
                <a:srgbClr val="4F81BD"/>
              </a:buClr>
            </a:pPr>
            <a:r>
              <a:rPr lang="en-US" sz="2400" dirty="0">
                <a:solidFill>
                  <a:prstClr val="black"/>
                </a:solidFill>
              </a:rPr>
              <a:t> Extract, Transform, Load (ETL) tasks</a:t>
            </a:r>
          </a:p>
          <a:p>
            <a:pPr marL="228600" fontAlgn="auto">
              <a:spcAft>
                <a:spcPts val="0"/>
              </a:spcAft>
              <a:buClr>
                <a:srgbClr val="4F81BD"/>
              </a:buClr>
            </a:pPr>
            <a:r>
              <a:rPr lang="en-US" sz="2800" dirty="0">
                <a:solidFill>
                  <a:prstClr val="black"/>
                </a:solidFill>
              </a:rPr>
              <a:t>Parallel DBMSs excel at querying of large data sets</a:t>
            </a:r>
          </a:p>
          <a:p>
            <a:pPr fontAlgn="auto">
              <a:spcAft>
                <a:spcPts val="0"/>
              </a:spcAft>
              <a:buClr>
                <a:srgbClr val="4F81BD"/>
              </a:buClr>
              <a:buFont typeface="Wingdings" panose="05000000000000000000" pitchFamily="2" charset="2"/>
              <a:buChar char="è"/>
            </a:pPr>
            <a:endParaRPr lang="en-US" sz="2800" dirty="0">
              <a:solidFill>
                <a:prstClr val="black"/>
              </a:solidFill>
            </a:endParaRPr>
          </a:p>
          <a:p>
            <a:pPr fontAlgn="auto">
              <a:spcAft>
                <a:spcPts val="0"/>
              </a:spcAft>
              <a:buClr>
                <a:srgbClr val="4F81BD"/>
              </a:buClr>
              <a:buFont typeface="Wingdings" panose="05000000000000000000" pitchFamily="2" charset="2"/>
              <a:buChar char="è"/>
            </a:pPr>
            <a:r>
              <a:rPr lang="en-US" sz="2800" b="1" dirty="0">
                <a:solidFill>
                  <a:prstClr val="black"/>
                </a:solidFill>
              </a:rPr>
              <a:t>The two technologies are complementary</a:t>
            </a:r>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80</a:t>
            </a:fld>
            <a:endParaRPr lang="en-US"/>
          </a:p>
        </p:txBody>
      </p:sp>
    </p:spTree>
    <p:extLst>
      <p:ext uri="{BB962C8B-B14F-4D97-AF65-F5344CB8AC3E}">
        <p14:creationId xmlns:p14="http://schemas.microsoft.com/office/powerpoint/2010/main" val="413049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47932"/>
          </a:xfrm>
        </p:spPr>
        <p:txBody>
          <a:bodyPr>
            <a:normAutofit/>
          </a:bodyPr>
          <a:lstStyle/>
          <a:p>
            <a:pPr algn="ctr"/>
            <a:r>
              <a:rPr lang="en-US" b="1" dirty="0"/>
              <a:t>Commodity hardware</a:t>
            </a:r>
          </a:p>
        </p:txBody>
      </p:sp>
      <p:sp>
        <p:nvSpPr>
          <p:cNvPr id="3" name="Content Placeholder 2">
            <a:extLst>
              <a:ext uri="{FF2B5EF4-FFF2-40B4-BE49-F238E27FC236}">
                <a16:creationId xmlns:a16="http://schemas.microsoft.com/office/drawing/2014/main" id="{762FCB9E-5C77-4848-9545-E3584F360793}"/>
              </a:ext>
            </a:extLst>
          </p:cNvPr>
          <p:cNvSpPr>
            <a:spLocks noGrp="1"/>
          </p:cNvSpPr>
          <p:nvPr>
            <p:ph idx="1"/>
          </p:nvPr>
        </p:nvSpPr>
        <p:spPr>
          <a:xfrm>
            <a:off x="1179576" y="1353312"/>
            <a:ext cx="9692640" cy="4892040"/>
          </a:xfrm>
        </p:spPr>
        <p:txBody>
          <a:bodyPr>
            <a:normAutofit/>
          </a:bodyPr>
          <a:lstStyle/>
          <a:p>
            <a:r>
              <a:rPr lang="en-US" sz="2800" dirty="0"/>
              <a:t>Commodity hardware, in an IT context, is a device or device component that is relatively inexpensive, widely available and interchangeable with other hardware of its type.</a:t>
            </a:r>
          </a:p>
          <a:p>
            <a:pPr marL="0" indent="0">
              <a:buNone/>
            </a:pPr>
            <a:endParaRPr lang="en-US" sz="2800" dirty="0"/>
          </a:p>
          <a:p>
            <a:r>
              <a:rPr lang="en-US" sz="2800" dirty="0"/>
              <a:t>So why Google want to use this hardware?</a:t>
            </a:r>
          </a:p>
          <a:p>
            <a:endParaRPr lang="en-US" sz="2800" dirty="0"/>
          </a:p>
          <a:p>
            <a:r>
              <a:rPr lang="en-US" sz="2800" dirty="0"/>
              <a:t>Commodity hardware uses large number of parallel computing components that are low cost, low performance and work together to get the best computation at the lowest cost.</a:t>
            </a:r>
          </a:p>
          <a:p>
            <a:endParaRPr lang="en-US" sz="2800" dirty="0"/>
          </a:p>
        </p:txBody>
      </p:sp>
      <p:sp>
        <p:nvSpPr>
          <p:cNvPr id="4" name="Slide Number Placeholder 3">
            <a:extLst>
              <a:ext uri="{FF2B5EF4-FFF2-40B4-BE49-F238E27FC236}">
                <a16:creationId xmlns:a16="http://schemas.microsoft.com/office/drawing/2014/main" id="{47B9779F-115C-B684-A6AA-A857952D57AA}"/>
              </a:ext>
            </a:extLst>
          </p:cNvPr>
          <p:cNvSpPr>
            <a:spLocks noGrp="1"/>
          </p:cNvSpPr>
          <p:nvPr>
            <p:ph type="sldNum" sz="quarter" idx="12"/>
          </p:nvPr>
        </p:nvSpPr>
        <p:spPr/>
        <p:txBody>
          <a:bodyPr>
            <a:normAutofit lnSpcReduction="10000"/>
          </a:bodyPr>
          <a:lstStyle/>
          <a:p>
            <a:fld id="{05D13691-4256-4255-B783-96F0D219885A}" type="slidenum">
              <a:rPr lang="en-US" smtClean="0"/>
              <a:t>9</a:t>
            </a:fld>
            <a:endParaRPr lang="en-US"/>
          </a:p>
        </p:txBody>
      </p:sp>
    </p:spTree>
    <p:extLst>
      <p:ext uri="{BB962C8B-B14F-4D97-AF65-F5344CB8AC3E}">
        <p14:creationId xmlns:p14="http://schemas.microsoft.com/office/powerpoint/2010/main" val="114825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15260</TotalTime>
  <Words>3010</Words>
  <Application>Microsoft Office PowerPoint</Application>
  <PresentationFormat>Widescreen</PresentationFormat>
  <Paragraphs>582</Paragraphs>
  <Slides>80</Slides>
  <Notes>76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Arial</vt:lpstr>
      <vt:lpstr>Arial Black</vt:lpstr>
      <vt:lpstr>Calibri</vt:lpstr>
      <vt:lpstr>Calibri (Body)</vt:lpstr>
      <vt:lpstr>Calibri Light</vt:lpstr>
      <vt:lpstr>Helvetica</vt:lpstr>
      <vt:lpstr>Helvetica Neue</vt:lpstr>
      <vt:lpstr>Tahoma</vt:lpstr>
      <vt:lpstr>Times Roman</vt:lpstr>
      <vt:lpstr>Wingdings</vt:lpstr>
      <vt:lpstr>Wingdings 2</vt:lpstr>
      <vt:lpstr>View</vt:lpstr>
      <vt:lpstr>Big Data Platforms</vt:lpstr>
      <vt:lpstr>PowerPoint Presentation</vt:lpstr>
      <vt:lpstr>PowerPoint Presentation</vt:lpstr>
      <vt:lpstr>File System (FS) (Reminder)</vt:lpstr>
      <vt:lpstr>What is FS?</vt:lpstr>
      <vt:lpstr>Google File System (GFS)</vt:lpstr>
      <vt:lpstr>The Google File System (published@2003)</vt:lpstr>
      <vt:lpstr>What is GFS?</vt:lpstr>
      <vt:lpstr>Commodity hardware</vt:lpstr>
      <vt:lpstr>Goals of GFS</vt:lpstr>
      <vt:lpstr>Design of GFS</vt:lpstr>
      <vt:lpstr>GFS Architecture (Analogy)</vt:lpstr>
      <vt:lpstr>GFS Architecture – overview</vt:lpstr>
      <vt:lpstr>             GFS Architecture - Master</vt:lpstr>
      <vt:lpstr>    GFS Architecture – Chunk server</vt:lpstr>
      <vt:lpstr>GFS Architecture - Chunk</vt:lpstr>
      <vt:lpstr>GFS Architecture –  Master &lt;-&gt; Chunk server communication</vt:lpstr>
      <vt:lpstr>GFS Architecture – Serving requests</vt:lpstr>
      <vt:lpstr>GFS Architecture</vt:lpstr>
      <vt:lpstr>Chunks are Large</vt:lpstr>
      <vt:lpstr>Meta data</vt:lpstr>
      <vt:lpstr>Operations Log</vt:lpstr>
      <vt:lpstr>Writing to a Chunk</vt:lpstr>
      <vt:lpstr>Writing a File</vt:lpstr>
      <vt:lpstr>Writing a File</vt:lpstr>
      <vt:lpstr>Writing a File</vt:lpstr>
      <vt:lpstr>Writing a File</vt:lpstr>
      <vt:lpstr>Writing a File</vt:lpstr>
      <vt:lpstr>Writing a File</vt:lpstr>
      <vt:lpstr>Writing a File</vt:lpstr>
      <vt:lpstr>Writing a File</vt:lpstr>
      <vt:lpstr>Writing a File</vt:lpstr>
      <vt:lpstr>GFS design</vt:lpstr>
      <vt:lpstr>GFS Today?</vt:lpstr>
      <vt:lpstr>Hadoop File System (HDFS)</vt:lpstr>
      <vt:lpstr>The Hadoop Distributed File System (publish@2010)</vt:lpstr>
      <vt:lpstr>What is Hadoop?</vt:lpstr>
      <vt:lpstr>What is Hadoop?</vt:lpstr>
      <vt:lpstr>Nodes and more</vt:lpstr>
      <vt:lpstr>A node</vt:lpstr>
      <vt:lpstr>Set of Nodes</vt:lpstr>
      <vt:lpstr>Rack</vt:lpstr>
      <vt:lpstr>Cluster</vt:lpstr>
      <vt:lpstr>Hadoop Architecture</vt:lpstr>
      <vt:lpstr>NameNode – The Master</vt:lpstr>
      <vt:lpstr>DataNode</vt:lpstr>
      <vt:lpstr>HDFS – Shell (Samples)</vt:lpstr>
      <vt:lpstr>HDFS vs. GFS</vt:lpstr>
      <vt:lpstr>HDFS – Replication Management</vt:lpstr>
      <vt:lpstr>Typical node in Hadoop (@2010)</vt:lpstr>
      <vt:lpstr>PowerPoint Presentation</vt:lpstr>
      <vt:lpstr>Working with Large and Distributed Data</vt:lpstr>
      <vt:lpstr>Map-Reduce</vt:lpstr>
      <vt:lpstr>Large Scale Analytics in HDFS?</vt:lpstr>
      <vt:lpstr>Map Reduce</vt:lpstr>
      <vt:lpstr>Word count</vt:lpstr>
      <vt:lpstr>Word Count - Mapper</vt:lpstr>
      <vt:lpstr>Word Count - Reducer</vt:lpstr>
      <vt:lpstr>Word count - illustrated</vt:lpstr>
      <vt:lpstr>Step 1: Elect the Master</vt:lpstr>
      <vt:lpstr>Master node tasks - reminder</vt:lpstr>
      <vt:lpstr>Step 2: Split the input data</vt:lpstr>
      <vt:lpstr>Step 3: Map</vt:lpstr>
      <vt:lpstr>Step 3: Map</vt:lpstr>
      <vt:lpstr>Step 4: Shuffle</vt:lpstr>
      <vt:lpstr>Step 4: Shuffle</vt:lpstr>
      <vt:lpstr>Step 5: Reduce</vt:lpstr>
      <vt:lpstr>Step 5: Reduce</vt:lpstr>
      <vt:lpstr>Step 6: Sorting (not mandatory)</vt:lpstr>
      <vt:lpstr>Putting all steps together</vt:lpstr>
      <vt:lpstr>Word Count - Illustration</vt:lpstr>
      <vt:lpstr>Word Count – Illustration #2</vt:lpstr>
      <vt:lpstr>Word Count – Illustration #3</vt:lpstr>
      <vt:lpstr>Word Count – Illustration #4</vt:lpstr>
      <vt:lpstr>Dataflow in Hadoop</vt:lpstr>
      <vt:lpstr>Dataflow in Hadoop</vt:lpstr>
      <vt:lpstr>Dataflow in Hadoop</vt:lpstr>
      <vt:lpstr>Dataflow in Hadoop</vt:lpstr>
      <vt:lpstr>Map Reduce vs. Parallel RDBMS</vt:lpstr>
      <vt:lpstr>Map Reduce vs. Parallel RDBMS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Shay Sakazi</dc:creator>
  <cp:lastModifiedBy>Shay Sakazi</cp:lastModifiedBy>
  <cp:revision>1365</cp:revision>
  <dcterms:created xsi:type="dcterms:W3CDTF">2018-10-08T11:12:27Z</dcterms:created>
  <dcterms:modified xsi:type="dcterms:W3CDTF">2022-12-01T15:50:20Z</dcterms:modified>
</cp:coreProperties>
</file>